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69" r:id="rId4"/>
    <p:sldId id="274" r:id="rId5"/>
    <p:sldId id="271" r:id="rId6"/>
    <p:sldId id="309" r:id="rId7"/>
    <p:sldId id="272" r:id="rId8"/>
    <p:sldId id="305" r:id="rId9"/>
    <p:sldId id="273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70" r:id="rId20"/>
    <p:sldId id="313" r:id="rId21"/>
    <p:sldId id="288" r:id="rId22"/>
    <p:sldId id="314" r:id="rId23"/>
    <p:sldId id="293" r:id="rId24"/>
    <p:sldId id="292" r:id="rId25"/>
    <p:sldId id="294" r:id="rId26"/>
    <p:sldId id="295" r:id="rId27"/>
    <p:sldId id="296" r:id="rId28"/>
    <p:sldId id="297" r:id="rId29"/>
    <p:sldId id="298" r:id="rId30"/>
    <p:sldId id="302" r:id="rId31"/>
    <p:sldId id="299" r:id="rId32"/>
    <p:sldId id="300" r:id="rId33"/>
    <p:sldId id="301" r:id="rId34"/>
    <p:sldId id="257" r:id="rId35"/>
    <p:sldId id="261" r:id="rId36"/>
    <p:sldId id="262" r:id="rId37"/>
    <p:sldId id="263" r:id="rId38"/>
    <p:sldId id="264" r:id="rId39"/>
    <p:sldId id="266" r:id="rId40"/>
    <p:sldId id="267" r:id="rId41"/>
    <p:sldId id="268" r:id="rId42"/>
    <p:sldId id="265" r:id="rId43"/>
    <p:sldId id="258" r:id="rId44"/>
    <p:sldId id="259" r:id="rId4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Секция по подразбиране" id="{A81C460B-85D5-4853-A2B4-1D801E3E1154}">
          <p14:sldIdLst>
            <p14:sldId id="256"/>
            <p14:sldId id="275"/>
            <p14:sldId id="269"/>
            <p14:sldId id="274"/>
            <p14:sldId id="271"/>
            <p14:sldId id="309"/>
            <p14:sldId id="272"/>
            <p14:sldId id="305"/>
            <p14:sldId id="273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70"/>
            <p14:sldId id="313"/>
            <p14:sldId id="288"/>
            <p14:sldId id="314"/>
            <p14:sldId id="293"/>
            <p14:sldId id="292"/>
            <p14:sldId id="294"/>
            <p14:sldId id="295"/>
            <p14:sldId id="296"/>
            <p14:sldId id="297"/>
            <p14:sldId id="298"/>
            <p14:sldId id="302"/>
            <p14:sldId id="299"/>
            <p14:sldId id="300"/>
            <p14:sldId id="301"/>
            <p14:sldId id="257"/>
            <p14:sldId id="261"/>
            <p14:sldId id="262"/>
            <p14:sldId id="263"/>
            <p14:sldId id="264"/>
            <p14:sldId id="266"/>
            <p14:sldId id="267"/>
            <p14:sldId id="268"/>
          </p14:sldIdLst>
        </p14:section>
        <p14:section name="Неозаглавена секция" id="{8558F11C-F968-42BB-93C4-916E1E665BAC}">
          <p14:sldIdLst>
            <p14:sldId id="265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254-35D5-4114-BE18-C312779F337F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68B9-3F49-4F8F-A755-AD5FC7FC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2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254-35D5-4114-BE18-C312779F337F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68B9-3F49-4F8F-A755-AD5FC7FC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4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254-35D5-4114-BE18-C312779F337F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68B9-3F49-4F8F-A755-AD5FC7FC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80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254-35D5-4114-BE18-C312779F337F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68B9-3F49-4F8F-A755-AD5FC7FC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94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254-35D5-4114-BE18-C312779F337F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68B9-3F49-4F8F-A755-AD5FC7FC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5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254-35D5-4114-BE18-C312779F337F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68B9-3F49-4F8F-A755-AD5FC7FC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77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254-35D5-4114-BE18-C312779F337F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68B9-3F49-4F8F-A755-AD5FC7FC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926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254-35D5-4114-BE18-C312779F337F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68B9-3F49-4F8F-A755-AD5FC7FC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32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254-35D5-4114-BE18-C312779F337F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68B9-3F49-4F8F-A755-AD5FC7FC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3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254-35D5-4114-BE18-C312779F337F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68B9-3F49-4F8F-A755-AD5FC7FC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16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254-35D5-4114-BE18-C312779F337F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668B9-3F49-4F8F-A755-AD5FC7FC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6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D7254-35D5-4114-BE18-C312779F337F}" type="datetimeFigureOut">
              <a:rPr lang="en-US" smtClean="0"/>
              <a:t>3/11/2019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668B9-3F49-4F8F-A755-AD5FC7FCF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014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package" Target="../embeddings/Microsoft_Word_Document2.docx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36878" y="1972367"/>
            <a:ext cx="9989713" cy="4145098"/>
          </a:xfrm>
        </p:spPr>
        <p:txBody>
          <a:bodyPr>
            <a:normAutofit/>
          </a:bodyPr>
          <a:lstStyle/>
          <a:p>
            <a:r>
              <a:rPr lang="ru-RU" b="1" dirty="0" err="1"/>
              <a:t>Новите</a:t>
            </a:r>
            <a:r>
              <a:rPr lang="ru-RU" b="1" dirty="0"/>
              <a:t> </a:t>
            </a:r>
            <a:r>
              <a:rPr lang="ru-RU" b="1" dirty="0" err="1"/>
              <a:t>моменти</a:t>
            </a:r>
            <a:r>
              <a:rPr lang="ru-RU" b="1" dirty="0"/>
              <a:t> в </a:t>
            </a:r>
            <a:r>
              <a:rPr lang="ru-RU" b="1" dirty="0" err="1"/>
              <a:t>работата</a:t>
            </a:r>
            <a:r>
              <a:rPr lang="ru-RU" b="1" dirty="0"/>
              <a:t> ни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въведени</a:t>
            </a:r>
            <a:r>
              <a:rPr lang="ru-RU" b="1" dirty="0" smtClean="0"/>
              <a:t> </a:t>
            </a:r>
            <a:r>
              <a:rPr lang="ru-RU" b="1" dirty="0"/>
              <a:t>с </a:t>
            </a:r>
            <a:r>
              <a:rPr lang="ru-RU" b="1" dirty="0" err="1"/>
              <a:t>Анекс</a:t>
            </a:r>
            <a:r>
              <a:rPr lang="ru-RU" b="1" dirty="0"/>
              <a:t> </a:t>
            </a:r>
            <a:r>
              <a:rPr lang="ru-RU" b="1" dirty="0" err="1"/>
              <a:t>към</a:t>
            </a:r>
            <a:r>
              <a:rPr lang="ru-RU" b="1" dirty="0"/>
              <a:t> НРД </a:t>
            </a:r>
            <a:r>
              <a:rPr lang="ru-RU" b="1" dirty="0" smtClean="0"/>
              <a:t> </a:t>
            </a:r>
            <a:r>
              <a:rPr lang="ru-RU" b="1" dirty="0" err="1" smtClean="0"/>
              <a:t>през</a:t>
            </a:r>
            <a:r>
              <a:rPr lang="ru-RU" b="1" dirty="0" smtClean="0"/>
              <a:t> 2019 година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000" b="1" dirty="0" smtClean="0"/>
              <a:t>д-р Георги </a:t>
            </a:r>
            <a:r>
              <a:rPr lang="ru-RU" sz="2000" b="1" dirty="0" err="1" smtClean="0"/>
              <a:t>Миндов</a:t>
            </a:r>
            <a:r>
              <a:rPr lang="ru-RU" sz="2000" b="1" dirty="0" smtClean="0"/>
              <a:t>,   актуализация </a:t>
            </a:r>
            <a:r>
              <a:rPr lang="ru-RU" sz="2000" b="1" dirty="0" err="1" smtClean="0"/>
              <a:t>към</a:t>
            </a:r>
            <a:r>
              <a:rPr lang="ru-RU" sz="2000" b="1" dirty="0" smtClean="0"/>
              <a:t> 11.03.2019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2653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Профилактичните </a:t>
            </a: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прегледи над 18г.: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bg-BG" dirty="0" smtClean="0"/>
              <a:t>                       </a:t>
            </a:r>
            <a:r>
              <a:rPr lang="bg-BG" b="1" dirty="0" smtClean="0"/>
              <a:t>ВАЖНО!  </a:t>
            </a:r>
            <a:r>
              <a:rPr lang="en-US" b="1" dirty="0" smtClean="0"/>
              <a:t>   </a:t>
            </a:r>
            <a:r>
              <a:rPr lang="bg-BG" dirty="0"/>
              <a:t>С отпадането на вторичния профилактичен преглед, с който се заплащаше отделно за работа с рисковите групи, </a:t>
            </a:r>
            <a:endParaRPr lang="bg-BG" dirty="0" smtClean="0"/>
          </a:p>
          <a:p>
            <a:pPr marL="457200" lvl="1" indent="0">
              <a:buNone/>
            </a:pPr>
            <a:r>
              <a:rPr lang="bg-BG" sz="2800" b="1" u="sng" dirty="0" smtClean="0">
                <a:solidFill>
                  <a:srgbClr val="FF0000"/>
                </a:solidFill>
              </a:rPr>
              <a:t>ДЕЙНОСТИТЕ </a:t>
            </a:r>
            <a:r>
              <a:rPr lang="bg-BG" sz="2800" b="1" u="sng" dirty="0">
                <a:solidFill>
                  <a:srgbClr val="FF0000"/>
                </a:solidFill>
              </a:rPr>
              <a:t>ЗА ЛИЦАТА В РИСК, регламентирани в Приложение </a:t>
            </a:r>
            <a:r>
              <a:rPr lang="bg-BG" sz="2800" b="1" u="sng" dirty="0" smtClean="0">
                <a:solidFill>
                  <a:srgbClr val="FF0000"/>
                </a:solidFill>
              </a:rPr>
              <a:t>12а </a:t>
            </a:r>
            <a:r>
              <a:rPr lang="bg-BG" sz="2800" b="1" u="sng" dirty="0">
                <a:solidFill>
                  <a:srgbClr val="FF0000"/>
                </a:solidFill>
              </a:rPr>
              <a:t>към НРД стават ЗАДЪЛЖИТЕЛНИ ЗА ИЗВЪРШВАНЕ</a:t>
            </a:r>
            <a:r>
              <a:rPr lang="bg-BG" sz="2800" b="1" dirty="0">
                <a:solidFill>
                  <a:srgbClr val="FF0000"/>
                </a:solidFill>
              </a:rPr>
              <a:t> </a:t>
            </a:r>
            <a:endParaRPr lang="bg-BG" sz="2800" b="1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bg-BG" dirty="0" err="1"/>
              <a:t>Н</a:t>
            </a:r>
            <a:r>
              <a:rPr lang="bg-BG" dirty="0" err="1" smtClean="0"/>
              <a:t>еизвършването</a:t>
            </a:r>
            <a:r>
              <a:rPr lang="bg-BG" dirty="0" smtClean="0"/>
              <a:t> </a:t>
            </a:r>
            <a:r>
              <a:rPr lang="bg-BG" dirty="0"/>
              <a:t>им може да бъде основание за искове за „неправомерно получени суми“ и санкции по чл. 400 и чл. 406 от НРД (100 до 150 </a:t>
            </a:r>
            <a:r>
              <a:rPr lang="bg-BG" dirty="0" err="1"/>
              <a:t>лв</a:t>
            </a:r>
            <a:r>
              <a:rPr lang="bg-BG" dirty="0"/>
              <a:t> за един АЛ с пропуски</a:t>
            </a:r>
            <a:r>
              <a:rPr lang="bg-BG" dirty="0" smtClean="0"/>
              <a:t>).</a:t>
            </a:r>
          </a:p>
          <a:p>
            <a:pPr marL="457200" lvl="1" indent="0">
              <a:buNone/>
            </a:pPr>
            <a:r>
              <a:rPr lang="en-US" dirty="0" smtClean="0"/>
              <a:t>NB!!!</a:t>
            </a:r>
            <a:r>
              <a:rPr lang="bg-BG" dirty="0" smtClean="0"/>
              <a:t> </a:t>
            </a:r>
            <a:r>
              <a:rPr lang="bg-BG" b="1" dirty="0">
                <a:solidFill>
                  <a:srgbClr val="FF0000"/>
                </a:solidFill>
              </a:rPr>
              <a:t>Дейностите могат да бъдат извършени в рамките на профилактичния преглед </a:t>
            </a:r>
            <a:r>
              <a:rPr lang="bg-BG" b="1" u="sng" dirty="0">
                <a:solidFill>
                  <a:srgbClr val="FF0000"/>
                </a:solidFill>
              </a:rPr>
              <a:t>или в рамките на друг последващ преглед,</a:t>
            </a:r>
            <a:r>
              <a:rPr lang="bg-BG" b="1" dirty="0">
                <a:solidFill>
                  <a:srgbClr val="FF0000"/>
                </a:solidFill>
              </a:rPr>
              <a:t> но задължително трябва да бъдат извършени до края на календарната година, </a:t>
            </a:r>
            <a:r>
              <a:rPr lang="bg-BG" b="1" dirty="0" smtClean="0">
                <a:solidFill>
                  <a:srgbClr val="FF0000"/>
                </a:solidFill>
              </a:rPr>
              <a:t>за </a:t>
            </a:r>
            <a:r>
              <a:rPr lang="bg-BG" b="1" dirty="0">
                <a:solidFill>
                  <a:srgbClr val="FF0000"/>
                </a:solidFill>
              </a:rPr>
              <a:t>да  няма основание за санкции.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349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Профилактичните </a:t>
            </a: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прегледи над 18г.: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bg-BG" i="1" dirty="0"/>
              <a:t>(4) По отношение на ЗОЛ, включени в групите от лица с рискови фактори за развитие на заболяване, за които резултатите от извършените прегледи и изследвания са отразени в „Карта за оценка на рисковите фактори за развитие на заболяване</a:t>
            </a:r>
            <a:r>
              <a:rPr lang="bg-BG" i="1" dirty="0" smtClean="0"/>
              <a:t>“,</a:t>
            </a:r>
          </a:p>
          <a:p>
            <a:pPr marL="0" indent="0">
              <a:buNone/>
            </a:pPr>
            <a:r>
              <a:rPr lang="bg-BG" i="1" dirty="0" smtClean="0"/>
              <a:t> </a:t>
            </a:r>
            <a:r>
              <a:rPr lang="bg-BG" b="1" i="1" dirty="0"/>
              <a:t>ОПЛ осъществява профилактични дейности и </a:t>
            </a:r>
            <a:r>
              <a:rPr lang="bg-BG" b="1" i="1" dirty="0">
                <a:solidFill>
                  <a:srgbClr val="FF0000"/>
                </a:solidFill>
              </a:rPr>
              <a:t>посочва необходимостта от консултация със специалист</a:t>
            </a:r>
            <a:r>
              <a:rPr lang="bg-BG" b="1" i="1" dirty="0"/>
              <a:t>, съгласно приложение № 5 към чл. 9, ал. 3 на Наредба № 8 от 2016 г. и приложение № 12, които отразява в амбулаторния лист по ал. 2 или в друг амбулаторен лист.“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4007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Профилактичните </a:t>
            </a: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прегледи над 18г.: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Приложение 12: </a:t>
            </a:r>
            <a:r>
              <a:rPr lang="bg-BG" dirty="0" smtClean="0">
                <a:solidFill>
                  <a:srgbClr val="FF0000"/>
                </a:solidFill>
              </a:rPr>
              <a:t>Приложение 12а- </a:t>
            </a:r>
            <a:r>
              <a:rPr lang="bg-BG" dirty="0" smtClean="0"/>
              <a:t>публикувано единствено на сайта  на ДСОПЛ с промени от стария анекс 2018: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Об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68879"/>
              </p:ext>
            </p:extLst>
          </p:nvPr>
        </p:nvGraphicFramePr>
        <p:xfrm>
          <a:off x="360608" y="2222500"/>
          <a:ext cx="11230378" cy="4126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Document" r:id="rId4" imgW="9324087" imgH="2411137" progId="Word.Document.12">
                  <p:embed/>
                </p:oleObj>
              </mc:Choice>
              <mc:Fallback>
                <p:oleObj name="Document" r:id="rId4" imgW="9324087" imgH="241113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60608" y="2222500"/>
                        <a:ext cx="11230378" cy="41267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3661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Профилактичните </a:t>
            </a: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прегледи над 18г.: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Приложение 12: </a:t>
            </a:r>
            <a:r>
              <a:rPr lang="bg-BG" dirty="0" smtClean="0">
                <a:solidFill>
                  <a:srgbClr val="FF0000"/>
                </a:solidFill>
              </a:rPr>
              <a:t>Приложение 12а- </a:t>
            </a:r>
            <a:r>
              <a:rPr lang="bg-BG" dirty="0" smtClean="0"/>
              <a:t>публикувано единствено на сайта  на ДСОПЛ с промени от стария анекс 2018: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389235"/>
              </p:ext>
            </p:extLst>
          </p:nvPr>
        </p:nvGraphicFramePr>
        <p:xfrm>
          <a:off x="489397" y="2172013"/>
          <a:ext cx="10287823" cy="4125755"/>
        </p:xfrm>
        <a:graphic>
          <a:graphicData uri="http://schemas.openxmlformats.org/drawingml/2006/table">
            <a:tbl>
              <a:tblPr/>
              <a:tblGrid>
                <a:gridCol w="753584"/>
                <a:gridCol w="3084812"/>
                <a:gridCol w="6449427"/>
              </a:tblGrid>
              <a:tr h="412575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bg-BG" sz="1400" b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Z13.1</a:t>
                      </a:r>
                      <a:endParaRPr lang="en-US" sz="14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bg-BG" sz="14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Лица с рискови фактори за развитие на захарен диабет тип 2</a:t>
                      </a:r>
                      <a:endParaRPr lang="en-US" sz="14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Информиране на пациента за рисковите фактори за развитие на заболяване.</a:t>
                      </a:r>
                      <a:endParaRPr lang="en-US" sz="14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за самонаблюдение и контрол на теглото, кръвното налягане и други.</a:t>
                      </a:r>
                      <a:endParaRPr lang="en-US" sz="14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Препоръки за начина на живот – хранене, двигателна активност, преустановяване на вредни навици, намаляване на нервно-психическото напрежение.</a:t>
                      </a:r>
                      <a:endParaRPr lang="en-US" sz="14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4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Преценка на необходимостта от консултация с </a:t>
                      </a:r>
                      <a:r>
                        <a:rPr lang="bg-BG" sz="1400" b="0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ендокринолог</a:t>
                      </a:r>
                      <a:r>
                        <a:rPr lang="bg-BG" sz="14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допълнителни МДИ</a:t>
                      </a:r>
                      <a:r>
                        <a:rPr lang="bg-BG" sz="14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400" b="1" dirty="0" smtClean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600" b="1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Остава</a:t>
                      </a:r>
                      <a:r>
                        <a:rPr lang="bg-BG" sz="1600" b="1" baseline="0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през 2019г.</a:t>
                      </a:r>
                      <a:r>
                        <a:rPr lang="bg-BG" sz="1600" b="1" dirty="0" smtClean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bg-BG" sz="16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16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„</a:t>
                      </a:r>
                      <a:r>
                        <a:rPr lang="bg-BG" sz="1600" b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много висок риск (над 20 т. по FINDRISK) – задължително допълнително изследване на </a:t>
                      </a:r>
                      <a:r>
                        <a:rPr lang="bg-BG" sz="1600" b="1" dirty="0" err="1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гликиран</a:t>
                      </a:r>
                      <a:r>
                        <a:rPr lang="bg-BG" sz="1600" b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хемоглобин. При стойности на </a:t>
                      </a:r>
                      <a:r>
                        <a:rPr lang="bg-BG" sz="1600" b="1" dirty="0" err="1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гликиран</a:t>
                      </a:r>
                      <a:r>
                        <a:rPr lang="bg-BG" sz="1600" b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хемоглобин, по- високи или равни на 5.5 </a:t>
                      </a:r>
                      <a:r>
                        <a:rPr lang="bg-BG" sz="1600" b="1" dirty="0" err="1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ммол</a:t>
                      </a:r>
                      <a:r>
                        <a:rPr lang="bg-BG" sz="1600" b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/l до 6,5 вкл. </a:t>
                      </a:r>
                      <a:r>
                        <a:rPr lang="bg-BG" sz="1600" b="1" dirty="0" err="1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ммол</a:t>
                      </a:r>
                      <a:r>
                        <a:rPr lang="bg-BG" sz="1600" b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/l – задължителна консултация със специалист по ендокринология и болести на обмяната</a:t>
                      </a:r>
                      <a:r>
                        <a:rPr lang="bg-BG" sz="1400" b="1" dirty="0" smtClean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“.</a:t>
                      </a:r>
                      <a:endParaRPr lang="en-US" sz="14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7395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Профилактичните </a:t>
            </a: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прегледи над 18г.: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63639" y="1171977"/>
            <a:ext cx="10890161" cy="5004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Приложение 12: ново: </a:t>
            </a:r>
            <a:r>
              <a:rPr lang="bg-BG" dirty="0" smtClean="0">
                <a:solidFill>
                  <a:srgbClr val="FF0000"/>
                </a:solidFill>
              </a:rPr>
              <a:t>Приложение 12а- </a:t>
            </a:r>
            <a:r>
              <a:rPr lang="bg-BG" dirty="0" smtClean="0"/>
              <a:t>публикувано единствено </a:t>
            </a:r>
            <a:r>
              <a:rPr lang="bg-BG" dirty="0"/>
              <a:t>в</a:t>
            </a:r>
            <a:r>
              <a:rPr lang="bg-BG" dirty="0" smtClean="0"/>
              <a:t> сайта  на ДСОПЛ с промени от стария анекс 2018+2019: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Об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972161"/>
              </p:ext>
            </p:extLst>
          </p:nvPr>
        </p:nvGraphicFramePr>
        <p:xfrm>
          <a:off x="633413" y="2168525"/>
          <a:ext cx="10723562" cy="4438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Document" r:id="rId4" imgW="9383582" imgH="1702951" progId="Word.Document.12">
                  <p:embed/>
                </p:oleObj>
              </mc:Choice>
              <mc:Fallback>
                <p:oleObj name="Document" r:id="rId4" imgW="9383582" imgH="170295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3413" y="2168525"/>
                        <a:ext cx="10723562" cy="4438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7394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Профилактичните </a:t>
            </a: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прегледи над 18г.: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r>
              <a:rPr lang="bg-BG" sz="3200" dirty="0"/>
              <a:t>От рисковите групи за злокачествено </a:t>
            </a:r>
            <a:r>
              <a:rPr lang="bg-BG" sz="3200" dirty="0" err="1"/>
              <a:t>новообразувание</a:t>
            </a:r>
            <a:r>
              <a:rPr lang="bg-BG" sz="3200" dirty="0"/>
              <a:t> на млечната жлеза </a:t>
            </a:r>
            <a:r>
              <a:rPr lang="bg-BG" sz="3200" b="1" dirty="0"/>
              <a:t>отпада точката</a:t>
            </a:r>
            <a:r>
              <a:rPr lang="bg-BG" sz="3200" b="1" dirty="0" smtClean="0"/>
              <a:t>:</a:t>
            </a:r>
          </a:p>
          <a:p>
            <a:pPr marL="0" indent="0">
              <a:buNone/>
            </a:pPr>
            <a:r>
              <a:rPr lang="bg-BG" sz="3200" b="1" dirty="0" smtClean="0"/>
              <a:t> </a:t>
            </a:r>
            <a:r>
              <a:rPr lang="bg-BG" sz="3200" b="1" dirty="0"/>
              <a:t>„4.2. </a:t>
            </a:r>
            <a:r>
              <a:rPr lang="bg-BG" sz="3200" dirty="0"/>
              <a:t>При назначена по време на профилактичния преглед (или по друг повод) мамография при </a:t>
            </a:r>
            <a:r>
              <a:rPr lang="bg-BG" sz="3200" b="1" dirty="0">
                <a:solidFill>
                  <a:srgbClr val="FF0000"/>
                </a:solidFill>
              </a:rPr>
              <a:t>установени отклонения </a:t>
            </a:r>
            <a:r>
              <a:rPr lang="bg-BG" sz="3200" dirty="0"/>
              <a:t>съгласно писмено тълкуване на получените резултати от лекар специалист по образна диагностика с данни за риск от злокачествено </a:t>
            </a:r>
            <a:r>
              <a:rPr lang="bg-BG" sz="3200" dirty="0" err="1"/>
              <a:t>новообразувание</a:t>
            </a:r>
            <a:r>
              <a:rPr lang="bg-BG" sz="3200" dirty="0"/>
              <a:t> на млечната жлеза</a:t>
            </a:r>
            <a:r>
              <a:rPr lang="bg-BG" sz="3200" dirty="0" smtClean="0"/>
              <a:t>“.</a:t>
            </a:r>
            <a:endParaRPr lang="en-US" sz="3200" dirty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723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Профилактичните </a:t>
            </a: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прегледи над 18г.: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4348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Приложение 12: </a:t>
            </a:r>
            <a:r>
              <a:rPr lang="bg-BG" dirty="0" smtClean="0">
                <a:solidFill>
                  <a:srgbClr val="FF0000"/>
                </a:solidFill>
              </a:rPr>
              <a:t>Приложение 12а- </a:t>
            </a:r>
            <a:r>
              <a:rPr lang="bg-BG" dirty="0" smtClean="0"/>
              <a:t>публикувано единствено </a:t>
            </a:r>
            <a:r>
              <a:rPr lang="bg-BG" dirty="0"/>
              <a:t>в</a:t>
            </a:r>
            <a:r>
              <a:rPr lang="bg-BG" dirty="0" smtClean="0"/>
              <a:t> сайта  на ДСОПЛ с промени от стария анекс 2018:  без промени:</a:t>
            </a:r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557284"/>
              </p:ext>
            </p:extLst>
          </p:nvPr>
        </p:nvGraphicFramePr>
        <p:xfrm>
          <a:off x="1414780" y="1950886"/>
          <a:ext cx="9362440" cy="4655975"/>
        </p:xfrm>
        <a:graphic>
          <a:graphicData uri="http://schemas.openxmlformats.org/drawingml/2006/table">
            <a:tbl>
              <a:tblPr/>
              <a:tblGrid>
                <a:gridCol w="685800"/>
                <a:gridCol w="2807335"/>
                <a:gridCol w="5869305"/>
              </a:tblGrid>
              <a:tr h="137692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bg-BG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Z12.1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bg-BG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bg-BG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bg-BG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ts val="15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bg-BG" sz="11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bg-BG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Лица с рискови фактори за развитие на злокачествено новообразувание ректосигмоидалната област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Информиране на пациента за рисковите фактори за развитие на заболяване.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за самонаблюдение.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Препоръки за начина на живот – хранене, диетичен режим, двигателна активност, преустановяване на вредни навици.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Преценка на необходимостта от консултация с гастроентеролог и допълнителни МДИ.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0139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bg-BG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Z12.5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bg-BG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Лица с рискови фактори за развитие на злокачествено новообразувание на простатата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Информиране на пациента за рисковите фактори за развитие на заболяване.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за самонаблюдение.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Препоръки за начина на живот – хранене, диетичен режим, двигателна активност, преустановяване на вредни навици.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Преценка на необходимостта от консултация с уролог и допълнителни МДИ.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стойност на PSA до 4.0 ng/ml изследването се извършва веднъж на 2 години.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стойности от 4 – 9 ng/ml по преценка на ОПЛ може да се осъществи консултация с уролог.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стойност на PSA &gt; 10.0 ng/ml при мъже над 40 г. – задължителна консултация с уролог.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5616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bg-BG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Z71.3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bg-BG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Лица с рисков фактор наднормено тегло или затлъстяване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Информиране на пациента за рисковете за развитие на заболяване.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Препоръки за начина на живот – хранене, диетичен режим, двигателна активност, преустановяване на вредни навици.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295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bg-BG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Z71.6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bg-BG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Лица с рисков фактор тютюнопушене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Информиране на пациента за рисковете за развитие на заболяване.</a:t>
                      </a:r>
                      <a:endParaRPr lang="en-US" sz="12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1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Съвети за отказване от тютюнопушенето, включване в налични програми за отказване при желание на пациента.</a:t>
                      </a:r>
                      <a:endParaRPr lang="en-US" sz="12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316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Профилактичните </a:t>
            </a: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прегледи над 18г.: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171976"/>
            <a:ext cx="10515600" cy="53833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bg-BG" dirty="0" smtClean="0"/>
              <a:t>        </a:t>
            </a:r>
            <a:r>
              <a:rPr lang="bg-BG" sz="2800" b="1" u="sng" dirty="0" smtClean="0">
                <a:solidFill>
                  <a:srgbClr val="FF0000"/>
                </a:solidFill>
              </a:rPr>
              <a:t>ДЕЙНОСТИТЕ </a:t>
            </a:r>
            <a:r>
              <a:rPr lang="bg-BG" sz="2800" b="1" u="sng" dirty="0">
                <a:solidFill>
                  <a:srgbClr val="FF0000"/>
                </a:solidFill>
              </a:rPr>
              <a:t>ЗА ЛИЦАТА В РИСК, регламентирани в Приложение 12 към НРД стават ЗАДЪЛЖИТЕЛНИ ЗА </a:t>
            </a:r>
            <a:r>
              <a:rPr lang="bg-BG" sz="2800" b="1" u="sng" dirty="0" smtClean="0">
                <a:solidFill>
                  <a:srgbClr val="FF0000"/>
                </a:solidFill>
              </a:rPr>
              <a:t>ИЗВЪРШВАНЕ</a:t>
            </a:r>
            <a:r>
              <a:rPr lang="bg-BG" sz="2800" b="1" dirty="0" smtClean="0">
                <a:solidFill>
                  <a:srgbClr val="FF0000"/>
                </a:solidFill>
              </a:rPr>
              <a:t>: </a:t>
            </a:r>
            <a:r>
              <a:rPr lang="bg-BG" sz="2800" b="1" dirty="0" smtClean="0"/>
              <a:t>Пример: </a:t>
            </a:r>
          </a:p>
          <a:p>
            <a:pPr marL="457200" lvl="1" indent="0">
              <a:buNone/>
            </a:pPr>
            <a:r>
              <a:rPr lang="bg-BG" sz="2800" b="1" dirty="0" smtClean="0"/>
              <a:t>Дейността в дясната колона на прил.12 трябва задължително да извършим и отразим в поле „терапия“ на  АЛ от проф. преглед или в друг АЛ </a:t>
            </a:r>
            <a:r>
              <a:rPr lang="bg-BG" sz="2800" b="1" dirty="0" smtClean="0">
                <a:solidFill>
                  <a:srgbClr val="FF0000"/>
                </a:solidFill>
              </a:rPr>
              <a:t>до края на годината</a:t>
            </a:r>
            <a:r>
              <a:rPr lang="bg-BG" sz="2800" b="1" dirty="0" smtClean="0"/>
              <a:t>:</a:t>
            </a:r>
          </a:p>
          <a:p>
            <a:pPr marL="457200" lvl="1" indent="0">
              <a:buNone/>
            </a:pPr>
            <a:endParaRPr lang="bg-BG" sz="2800" b="1" dirty="0" smtClean="0"/>
          </a:p>
          <a:p>
            <a:pPr marL="457200" lvl="1" indent="0">
              <a:buNone/>
            </a:pPr>
            <a:endParaRPr lang="bg-BG" sz="2800" b="1" dirty="0" smtClean="0"/>
          </a:p>
          <a:p>
            <a:pPr marL="457200" lvl="1" indent="0">
              <a:buNone/>
            </a:pPr>
            <a:endParaRPr lang="bg-BG" sz="2800" b="1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162847"/>
              </p:ext>
            </p:extLst>
          </p:nvPr>
        </p:nvGraphicFramePr>
        <p:xfrm>
          <a:off x="1414780" y="4080025"/>
          <a:ext cx="9362440" cy="2604109"/>
        </p:xfrm>
        <a:graphic>
          <a:graphicData uri="http://schemas.openxmlformats.org/drawingml/2006/table">
            <a:tbl>
              <a:tblPr/>
              <a:tblGrid>
                <a:gridCol w="685800"/>
                <a:gridCol w="2807335"/>
                <a:gridCol w="5869305"/>
              </a:tblGrid>
              <a:tr h="2604109"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en-US" sz="1200" b="1" dirty="0" smtClean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Z13.1</a:t>
                      </a:r>
                      <a:endParaRPr lang="en-US" sz="12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500"/>
                        </a:lnSpc>
                        <a:spcBef>
                          <a:spcPts val="565"/>
                        </a:spcBef>
                        <a:spcAft>
                          <a:spcPts val="0"/>
                        </a:spcAft>
                        <a:tabLst>
                          <a:tab pos="1620520" algn="l"/>
                        </a:tabLst>
                      </a:pPr>
                      <a:r>
                        <a:rPr lang="bg-BG" sz="11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Лица с рискови фактори за развитие на захарен диабет тип 2</a:t>
                      </a:r>
                      <a:endParaRPr lang="en-US" sz="1200" b="1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Информиране на пациента за рисковите фактори за развитие на заболяване.</a:t>
                      </a:r>
                      <a:endParaRPr lang="en-US" sz="12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за </a:t>
                      </a:r>
                      <a:r>
                        <a:rPr lang="bg-BG" sz="1200" b="0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самонаблюдение </a:t>
                      </a:r>
                      <a:r>
                        <a:rPr lang="bg-BG" sz="12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контрол на теглото, кръвното налягане и други.</a:t>
                      </a:r>
                      <a:endParaRPr lang="en-US" sz="12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Препоръки за начина на живот – хранене, двигателна активност, преустановяване на вредни навици, намаляване на нервно-психическото напрежение.</a:t>
                      </a:r>
                      <a:endParaRPr lang="en-US" sz="12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Преценка на необходимостта от консултация с </a:t>
                      </a:r>
                      <a:r>
                        <a:rPr lang="bg-BG" sz="12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ендокринолог</a:t>
                      </a:r>
                      <a:r>
                        <a:rPr lang="bg-BG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допълнителни</a:t>
                      </a:r>
                      <a:r>
                        <a:rPr lang="bg-BG" sz="12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МДИ.</a:t>
                      </a:r>
                      <a:endParaRPr lang="en-US" sz="12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bg-BG" sz="1200" b="1" dirty="0">
                          <a:solidFill>
                            <a:srgbClr val="FF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Остава 2019:</a:t>
                      </a:r>
                      <a:r>
                        <a:rPr lang="bg-BG" sz="12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„</a:t>
                      </a:r>
                      <a:r>
                        <a:rPr lang="bg-BG" sz="1200" b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много висок риск (над 20 т. по FINDRISK) – задължително допълнително изследване на </a:t>
                      </a:r>
                      <a:r>
                        <a:rPr lang="bg-BG" sz="1200" b="1" dirty="0" err="1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гликиран</a:t>
                      </a:r>
                      <a:r>
                        <a:rPr lang="bg-BG" sz="1200" b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хемоглобин. При стойности на </a:t>
                      </a:r>
                      <a:r>
                        <a:rPr lang="bg-BG" sz="1200" b="1" dirty="0" err="1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гликиран</a:t>
                      </a:r>
                      <a:r>
                        <a:rPr lang="bg-BG" sz="1200" b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хемоглобин, по- високи или равни на 5.5 </a:t>
                      </a:r>
                      <a:r>
                        <a:rPr lang="bg-BG" sz="1200" b="1" dirty="0" err="1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ммол</a:t>
                      </a:r>
                      <a:r>
                        <a:rPr lang="bg-BG" sz="1200" b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/l до 6,5 вкл. </a:t>
                      </a:r>
                      <a:r>
                        <a:rPr lang="bg-BG" sz="1200" b="1" dirty="0" err="1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ммол</a:t>
                      </a:r>
                      <a:r>
                        <a:rPr lang="bg-BG" sz="1200" b="1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/l – задължителна консултация със специалист по ендокринология и болести на обмяната“.</a:t>
                      </a:r>
                      <a:endParaRPr lang="en-US" sz="12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dirty="0">
                        <a:effectLst/>
                        <a:latin typeface="Tahom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482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991672"/>
            <a:ext cx="10515600" cy="296215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/>
              <a:t>Изисквания при изписване на рецептурните бланки</a:t>
            </a:r>
            <a:r>
              <a:rPr lang="bg-BG" b="1" dirty="0" smtClean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171976"/>
            <a:ext cx="10515600" cy="538336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bg-BG" sz="3200" dirty="0" smtClean="0"/>
              <a:t>         Рецептите по каса, </a:t>
            </a:r>
            <a:r>
              <a:rPr lang="bg-BG" sz="3200" dirty="0"/>
              <a:t>които се </a:t>
            </a:r>
            <a:r>
              <a:rPr lang="bg-BG" sz="3200" dirty="0" smtClean="0"/>
              <a:t>издават трябва </a:t>
            </a:r>
            <a:r>
              <a:rPr lang="bg-BG" sz="3200" dirty="0"/>
              <a:t>да </a:t>
            </a:r>
            <a:r>
              <a:rPr lang="bg-BG" sz="3200" dirty="0" smtClean="0"/>
              <a:t>са:</a:t>
            </a:r>
          </a:p>
          <a:p>
            <a:pPr marL="457200" lvl="1" indent="0">
              <a:buNone/>
            </a:pPr>
            <a:endParaRPr lang="bg-BG" sz="3200" dirty="0" smtClean="0"/>
          </a:p>
          <a:p>
            <a:pPr lvl="1">
              <a:buFontTx/>
              <a:buChar char="-"/>
            </a:pPr>
            <a:r>
              <a:rPr lang="bg-BG" sz="3200" dirty="0" smtClean="0"/>
              <a:t>с </a:t>
            </a:r>
            <a:r>
              <a:rPr lang="bg-BG" sz="3200" dirty="0"/>
              <a:t>уникална номерация за комбинацията УИН, РЗИ номер и специалност, </a:t>
            </a:r>
          </a:p>
          <a:p>
            <a:pPr lvl="1">
              <a:buFontTx/>
              <a:buChar char="-"/>
            </a:pPr>
            <a:r>
              <a:rPr lang="bg-BG" sz="3200" dirty="0" smtClean="0"/>
              <a:t>да  </a:t>
            </a:r>
            <a:r>
              <a:rPr lang="bg-BG" sz="3200" dirty="0"/>
              <a:t>започват </a:t>
            </a:r>
            <a:r>
              <a:rPr lang="bg-BG" sz="3200" dirty="0" smtClean="0"/>
              <a:t>в календарната година от </a:t>
            </a:r>
            <a:r>
              <a:rPr lang="bg-BG" sz="3200" dirty="0"/>
              <a:t>№ 1. </a:t>
            </a:r>
            <a:endParaRPr lang="bg-BG" sz="3200" dirty="0" smtClean="0"/>
          </a:p>
          <a:p>
            <a:pPr marL="457200" lvl="1" indent="0">
              <a:buNone/>
            </a:pPr>
            <a:r>
              <a:rPr lang="bg-BG" sz="3200" dirty="0" smtClean="0"/>
              <a:t>Издаването </a:t>
            </a:r>
            <a:r>
              <a:rPr lang="bg-BG" sz="3200" dirty="0"/>
              <a:t>на рецепта с номер, еднакъв с друга рецепта, е </a:t>
            </a:r>
            <a:r>
              <a:rPr lang="bg-BG" sz="3200" b="1" dirty="0"/>
              <a:t>техническа грешка </a:t>
            </a:r>
            <a:r>
              <a:rPr lang="bg-BG" sz="3200" dirty="0"/>
              <a:t>и не води до санкции. </a:t>
            </a:r>
            <a:endParaRPr lang="bg-BG" sz="3200" dirty="0" smtClean="0"/>
          </a:p>
          <a:p>
            <a:pPr marL="457200" lvl="1" indent="0">
              <a:buNone/>
            </a:pPr>
            <a:r>
              <a:rPr lang="bg-BG" sz="3200" dirty="0" smtClean="0"/>
              <a:t>В </a:t>
            </a:r>
            <a:r>
              <a:rPr lang="bg-BG" sz="3200" dirty="0"/>
              <a:t>този случай рецептата трябва да се анулира и да се издаде нова с нов </a:t>
            </a:r>
            <a:r>
              <a:rPr lang="bg-BG" sz="3200" dirty="0" smtClean="0"/>
              <a:t>номер. </a:t>
            </a:r>
            <a:endParaRPr lang="en-US" sz="32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8177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/>
              <a:t>Изисквания при изписване на рецептурните бланки: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sz="3200" dirty="0"/>
              <a:t>Остава досегашният </a:t>
            </a:r>
            <a:r>
              <a:rPr lang="bg-BG" sz="3200" dirty="0" smtClean="0"/>
              <a:t>ред и срокове  </a:t>
            </a:r>
            <a:r>
              <a:rPr lang="bg-BG" sz="3200" dirty="0"/>
              <a:t>за изписване на рецепти. </a:t>
            </a:r>
            <a:endParaRPr lang="bg-BG" sz="3200" dirty="0" smtClean="0"/>
          </a:p>
          <a:p>
            <a:r>
              <a:rPr lang="bg-BG" sz="3200" dirty="0" smtClean="0"/>
              <a:t>Можем </a:t>
            </a:r>
            <a:r>
              <a:rPr lang="bg-BG" sz="3200" dirty="0"/>
              <a:t>да издадем нова рецепта </a:t>
            </a:r>
            <a:r>
              <a:rPr lang="bg-BG" sz="3200" b="1" dirty="0" smtClean="0">
                <a:solidFill>
                  <a:srgbClr val="FF0000"/>
                </a:solidFill>
              </a:rPr>
              <a:t>само</a:t>
            </a:r>
            <a:r>
              <a:rPr lang="bg-BG" sz="3200" dirty="0" smtClean="0"/>
              <a:t> след </a:t>
            </a:r>
            <a:r>
              <a:rPr lang="bg-BG" sz="3200" dirty="0"/>
              <a:t>като е минал срока на валидност на предходната рецепта. </a:t>
            </a:r>
            <a:endParaRPr lang="bg-BG" sz="3200" dirty="0" smtClean="0"/>
          </a:p>
          <a:p>
            <a:r>
              <a:rPr lang="bg-BG" sz="3200" b="1" dirty="0" smtClean="0">
                <a:solidFill>
                  <a:srgbClr val="FF0000"/>
                </a:solidFill>
              </a:rPr>
              <a:t>Срокът </a:t>
            </a:r>
            <a:r>
              <a:rPr lang="bg-BG" sz="3200" b="1" dirty="0">
                <a:solidFill>
                  <a:srgbClr val="FF0000"/>
                </a:solidFill>
              </a:rPr>
              <a:t>на валидност </a:t>
            </a:r>
            <a:r>
              <a:rPr lang="bg-BG" sz="3200" dirty="0"/>
              <a:t>е определен в Наредба </a:t>
            </a:r>
            <a:r>
              <a:rPr lang="bg-BG" sz="3200" dirty="0" smtClean="0"/>
              <a:t>4:</a:t>
            </a:r>
          </a:p>
          <a:p>
            <a:r>
              <a:rPr lang="bg-BG" sz="3200" dirty="0" smtClean="0"/>
              <a:t> 15 </a:t>
            </a:r>
            <a:r>
              <a:rPr lang="bg-BG" sz="3200" dirty="0"/>
              <a:t>дни </a:t>
            </a:r>
            <a:r>
              <a:rPr lang="bg-BG" sz="3200" b="1" dirty="0"/>
              <a:t>след издаването</a:t>
            </a:r>
            <a:r>
              <a:rPr lang="bg-BG" sz="3200" dirty="0"/>
              <a:t> за единична рецепта и отрязък А</a:t>
            </a:r>
            <a:r>
              <a:rPr lang="bg-BG" sz="3200" dirty="0" smtClean="0"/>
              <a:t>,</a:t>
            </a:r>
          </a:p>
          <a:p>
            <a:r>
              <a:rPr lang="bg-BG" sz="3200" dirty="0" smtClean="0"/>
              <a:t> 45 </a:t>
            </a:r>
            <a:r>
              <a:rPr lang="bg-BG" sz="3200" dirty="0"/>
              <a:t>дни </a:t>
            </a:r>
            <a:r>
              <a:rPr lang="bg-BG" sz="3200" b="1" dirty="0"/>
              <a:t>след издаването </a:t>
            </a:r>
            <a:r>
              <a:rPr lang="bg-BG" sz="3200" dirty="0"/>
              <a:t>за отрязък В </a:t>
            </a:r>
            <a:endParaRPr lang="bg-BG" sz="3200" dirty="0" smtClean="0"/>
          </a:p>
          <a:p>
            <a:r>
              <a:rPr lang="bg-BG" sz="3200" dirty="0" smtClean="0"/>
              <a:t> 75 </a:t>
            </a:r>
            <a:r>
              <a:rPr lang="bg-BG" sz="3200" dirty="0"/>
              <a:t>дни </a:t>
            </a:r>
            <a:r>
              <a:rPr lang="bg-BG" sz="3200" b="1" dirty="0"/>
              <a:t>след издаването </a:t>
            </a:r>
            <a:r>
              <a:rPr lang="bg-BG" sz="3200" dirty="0"/>
              <a:t>за отрязък С.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23779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5201165"/>
          </a:xfrm>
        </p:spPr>
        <p:txBody>
          <a:bodyPr>
            <a:normAutofit/>
          </a:bodyPr>
          <a:lstStyle/>
          <a:p>
            <a:r>
              <a:rPr lang="bg-BG" sz="3600" b="1" dirty="0" smtClean="0"/>
              <a:t>„Анекса“ всъщност е </a:t>
            </a:r>
            <a:br>
              <a:rPr lang="bg-BG" sz="3600" b="1" dirty="0" smtClean="0"/>
            </a:br>
            <a:r>
              <a:rPr lang="en-US" sz="3600" b="1" dirty="0" err="1" smtClean="0"/>
              <a:t>Договор</a:t>
            </a:r>
            <a:r>
              <a:rPr lang="en-US" sz="3600" b="1" dirty="0" smtClean="0"/>
              <a:t> </a:t>
            </a:r>
            <a:r>
              <a:rPr lang="en-US" sz="3600" b="1" dirty="0"/>
              <a:t>№ РД-НС-01-1-2 </a:t>
            </a:r>
            <a:r>
              <a:rPr lang="bg-BG" sz="3600" b="1" dirty="0" smtClean="0"/>
              <a:t/>
            </a:r>
            <a:br>
              <a:rPr lang="bg-BG" sz="3600" b="1" dirty="0" smtClean="0"/>
            </a:br>
            <a:r>
              <a:rPr lang="en-US" sz="3600" b="1" dirty="0" err="1" smtClean="0"/>
              <a:t>от</a:t>
            </a:r>
            <a:r>
              <a:rPr lang="en-US" sz="3600" b="1" dirty="0" smtClean="0"/>
              <a:t> </a:t>
            </a:r>
            <a:r>
              <a:rPr lang="en-US" sz="3600" b="1" dirty="0"/>
              <a:t>27 </a:t>
            </a:r>
            <a:r>
              <a:rPr lang="en-US" sz="3600" b="1" dirty="0" err="1"/>
              <a:t>декември</a:t>
            </a:r>
            <a:r>
              <a:rPr lang="en-US" sz="3600" b="1" dirty="0"/>
              <a:t> 2018 г. </a:t>
            </a:r>
            <a:r>
              <a:rPr lang="en-US" sz="3600" b="1" dirty="0" err="1"/>
              <a:t>за</a:t>
            </a:r>
            <a:r>
              <a:rPr lang="en-US" sz="3600" b="1" dirty="0"/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изменение</a:t>
            </a:r>
            <a:r>
              <a:rPr lang="en-US" sz="3600" b="1" dirty="0">
                <a:solidFill>
                  <a:srgbClr val="FF0000"/>
                </a:solidFill>
              </a:rPr>
              <a:t> и </a:t>
            </a:r>
            <a:r>
              <a:rPr lang="en-US" sz="3600" b="1" dirty="0" err="1">
                <a:solidFill>
                  <a:srgbClr val="FF0000"/>
                </a:solidFill>
              </a:rPr>
              <a:t>допълнение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на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Националния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рамков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договор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/>
              <a:t>за</a:t>
            </a:r>
            <a:r>
              <a:rPr lang="en-US" sz="3600" b="1" dirty="0"/>
              <a:t> </a:t>
            </a:r>
            <a:r>
              <a:rPr lang="en-US" sz="3600" b="1" dirty="0" err="1"/>
              <a:t>медицинските</a:t>
            </a:r>
            <a:r>
              <a:rPr lang="en-US" sz="3600" b="1" dirty="0"/>
              <a:t> </a:t>
            </a:r>
            <a:r>
              <a:rPr lang="en-US" sz="3600" b="1" dirty="0" err="1"/>
              <a:t>дейности</a:t>
            </a:r>
            <a:r>
              <a:rPr lang="en-US" sz="3600" b="1" dirty="0"/>
              <a:t> </a:t>
            </a:r>
            <a:r>
              <a:rPr lang="en-US" sz="3600" b="1" dirty="0" err="1"/>
              <a:t>между</a:t>
            </a:r>
            <a:r>
              <a:rPr lang="en-US" sz="3600" b="1" dirty="0"/>
              <a:t> </a:t>
            </a:r>
            <a:r>
              <a:rPr lang="en-US" sz="3600" b="1" dirty="0" err="1"/>
              <a:t>Националната</a:t>
            </a:r>
            <a:r>
              <a:rPr lang="en-US" sz="3600" b="1" dirty="0"/>
              <a:t> </a:t>
            </a:r>
            <a:r>
              <a:rPr lang="en-US" sz="3600" b="1" dirty="0" err="1"/>
              <a:t>здравноосигурителна</a:t>
            </a:r>
            <a:r>
              <a:rPr lang="en-US" sz="3600" b="1" dirty="0"/>
              <a:t> </a:t>
            </a:r>
            <a:r>
              <a:rPr lang="en-US" sz="3600" b="1" dirty="0" err="1"/>
              <a:t>каса</a:t>
            </a:r>
            <a:r>
              <a:rPr lang="en-US" sz="3600" b="1" dirty="0"/>
              <a:t> и </a:t>
            </a:r>
            <a:r>
              <a:rPr lang="en-US" sz="3600" b="1" dirty="0" err="1"/>
              <a:t>Българския</a:t>
            </a:r>
            <a:r>
              <a:rPr lang="en-US" sz="3600" b="1" dirty="0"/>
              <a:t> </a:t>
            </a:r>
            <a:r>
              <a:rPr lang="en-US" sz="3600" b="1" dirty="0" err="1"/>
              <a:t>лекарски</a:t>
            </a:r>
            <a:r>
              <a:rPr lang="en-US" sz="3600" b="1" dirty="0"/>
              <a:t> </a:t>
            </a:r>
            <a:r>
              <a:rPr lang="en-US" sz="3600" b="1" dirty="0" err="1"/>
              <a:t>съюз</a:t>
            </a:r>
            <a:r>
              <a:rPr lang="en-US" sz="3600" b="1" dirty="0"/>
              <a:t> </a:t>
            </a:r>
            <a:r>
              <a:rPr lang="en-US" sz="3600" b="1" dirty="0" err="1"/>
              <a:t>за</a:t>
            </a:r>
            <a:r>
              <a:rPr lang="en-US" sz="3600" b="1" dirty="0"/>
              <a:t> 2018 г.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8925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/>
              <a:t>Изисквания при изписване на рецептурните бланки: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7147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 err="1"/>
              <a:t>Чл</a:t>
            </a:r>
            <a:r>
              <a:rPr lang="en-US" sz="3500" dirty="0"/>
              <a:t>. 49. (1) </a:t>
            </a:r>
            <a:r>
              <a:rPr lang="en-US" sz="3500" dirty="0" err="1"/>
              <a:t>Не</a:t>
            </a:r>
            <a:r>
              <a:rPr lang="en-US" sz="3500" dirty="0"/>
              <a:t> </a:t>
            </a:r>
            <a:r>
              <a:rPr lang="en-US" sz="3500" dirty="0" err="1"/>
              <a:t>се</a:t>
            </a:r>
            <a:r>
              <a:rPr lang="en-US" sz="3500" dirty="0"/>
              <a:t> </a:t>
            </a:r>
            <a:r>
              <a:rPr lang="en-US" sz="3500" dirty="0" err="1"/>
              <a:t>допуска</a:t>
            </a:r>
            <a:r>
              <a:rPr lang="en-US" sz="3500" dirty="0"/>
              <a:t> </a:t>
            </a:r>
            <a:r>
              <a:rPr lang="en-US" sz="3500" dirty="0" err="1"/>
              <a:t>за</a:t>
            </a:r>
            <a:r>
              <a:rPr lang="en-US" sz="3500" dirty="0"/>
              <a:t> </a:t>
            </a:r>
            <a:r>
              <a:rPr lang="en-US" sz="3500" dirty="0" err="1"/>
              <a:t>лечението</a:t>
            </a:r>
            <a:r>
              <a:rPr lang="en-US" sz="3500" dirty="0"/>
              <a:t> </a:t>
            </a:r>
            <a:r>
              <a:rPr lang="en-US" sz="3500" dirty="0" err="1"/>
              <a:t>на</a:t>
            </a:r>
            <a:r>
              <a:rPr lang="en-US" sz="3500" dirty="0"/>
              <a:t> </a:t>
            </a:r>
            <a:r>
              <a:rPr lang="en-US" sz="3500" dirty="0" err="1"/>
              <a:t>едно</a:t>
            </a:r>
            <a:r>
              <a:rPr lang="en-US" sz="3500" dirty="0"/>
              <a:t> ЗОЛ </a:t>
            </a:r>
            <a:r>
              <a:rPr lang="en-US" sz="3500" dirty="0" err="1"/>
              <a:t>едновременно</a:t>
            </a:r>
            <a:r>
              <a:rPr lang="en-US" sz="3500" dirty="0"/>
              <a:t> </a:t>
            </a:r>
            <a:r>
              <a:rPr lang="en-US" sz="3500" dirty="0" err="1"/>
              <a:t>предписване</a:t>
            </a:r>
            <a:r>
              <a:rPr lang="en-US" sz="3500" dirty="0"/>
              <a:t> </a:t>
            </a:r>
            <a:r>
              <a:rPr lang="en-US" sz="3500" dirty="0" err="1"/>
              <a:t>на</a:t>
            </a:r>
            <a:r>
              <a:rPr lang="en-US" sz="3500" dirty="0"/>
              <a:t> </a:t>
            </a:r>
            <a:r>
              <a:rPr lang="en-US" sz="3500" dirty="0" err="1"/>
              <a:t>лекарствени</a:t>
            </a:r>
            <a:r>
              <a:rPr lang="en-US" sz="3500" dirty="0"/>
              <a:t> </a:t>
            </a:r>
            <a:r>
              <a:rPr lang="en-US" sz="3500" dirty="0" err="1"/>
              <a:t>продукти</a:t>
            </a:r>
            <a:r>
              <a:rPr lang="en-US" sz="3500" dirty="0"/>
              <a:t>, </a:t>
            </a:r>
            <a:r>
              <a:rPr lang="en-US" sz="3500" dirty="0" err="1"/>
              <a:t>принадлежащи</a:t>
            </a:r>
            <a:r>
              <a:rPr lang="en-US" sz="3500" dirty="0"/>
              <a:t> </a:t>
            </a:r>
            <a:r>
              <a:rPr lang="en-US" sz="3500" dirty="0" err="1"/>
              <a:t>към</a:t>
            </a:r>
            <a:r>
              <a:rPr lang="en-US" sz="3500" dirty="0"/>
              <a:t> </a:t>
            </a:r>
            <a:r>
              <a:rPr lang="en-US" sz="3500" dirty="0" err="1"/>
              <a:t>едно</a:t>
            </a:r>
            <a:r>
              <a:rPr lang="en-US" sz="3500" dirty="0"/>
              <a:t> и </a:t>
            </a:r>
            <a:r>
              <a:rPr lang="en-US" sz="3500" dirty="0" err="1"/>
              <a:t>също</a:t>
            </a:r>
            <a:r>
              <a:rPr lang="en-US" sz="3500" dirty="0"/>
              <a:t> </a:t>
            </a:r>
            <a:r>
              <a:rPr lang="en-US" sz="3500" dirty="0" err="1"/>
              <a:t>международно</a:t>
            </a:r>
            <a:r>
              <a:rPr lang="en-US" sz="3500" dirty="0"/>
              <a:t> </a:t>
            </a:r>
            <a:r>
              <a:rPr lang="en-US" sz="3500" dirty="0" err="1"/>
              <a:t>непатентно</a:t>
            </a:r>
            <a:r>
              <a:rPr lang="en-US" sz="3500" dirty="0"/>
              <a:t> </a:t>
            </a:r>
            <a:r>
              <a:rPr lang="en-US" sz="3500" dirty="0" err="1"/>
              <a:t>наименование</a:t>
            </a:r>
            <a:r>
              <a:rPr lang="en-US" sz="3500" dirty="0"/>
              <a:t>, </a:t>
            </a:r>
            <a:r>
              <a:rPr lang="en-US" sz="3500" dirty="0" err="1"/>
              <a:t>за</a:t>
            </a:r>
            <a:r>
              <a:rPr lang="en-US" sz="3500" dirty="0"/>
              <a:t> </a:t>
            </a:r>
            <a:r>
              <a:rPr lang="en-US" sz="3500" dirty="0" err="1"/>
              <a:t>повече</a:t>
            </a:r>
            <a:r>
              <a:rPr lang="en-US" sz="3500" dirty="0"/>
              <a:t> </a:t>
            </a:r>
            <a:r>
              <a:rPr lang="en-US" sz="3500" dirty="0" err="1"/>
              <a:t>от</a:t>
            </a:r>
            <a:r>
              <a:rPr lang="en-US" sz="3500" dirty="0"/>
              <a:t> </a:t>
            </a:r>
            <a:r>
              <a:rPr lang="en-US" sz="3500" dirty="0" err="1"/>
              <a:t>едно</a:t>
            </a:r>
            <a:r>
              <a:rPr lang="en-US" sz="3500" dirty="0"/>
              <a:t> </a:t>
            </a:r>
            <a:r>
              <a:rPr lang="en-US" sz="3500" dirty="0" err="1"/>
              <a:t>заболяване</a:t>
            </a:r>
            <a:r>
              <a:rPr lang="en-US" sz="3500" dirty="0"/>
              <a:t> (</a:t>
            </a:r>
            <a:r>
              <a:rPr lang="en-US" sz="3500" dirty="0" err="1"/>
              <a:t>един</a:t>
            </a:r>
            <a:r>
              <a:rPr lang="en-US" sz="3500" dirty="0"/>
              <a:t> МКБ </a:t>
            </a:r>
            <a:r>
              <a:rPr lang="en-US" sz="3500" dirty="0" err="1"/>
              <a:t>код</a:t>
            </a:r>
            <a:r>
              <a:rPr lang="en-US" sz="3500" dirty="0"/>
              <a:t>), </a:t>
            </a:r>
            <a:r>
              <a:rPr lang="en-US" sz="3500" dirty="0" err="1"/>
              <a:t>независимо</a:t>
            </a:r>
            <a:r>
              <a:rPr lang="en-US" sz="3500" dirty="0"/>
              <a:t> </a:t>
            </a:r>
            <a:r>
              <a:rPr lang="en-US" sz="3500" dirty="0" err="1"/>
              <a:t>от</a:t>
            </a:r>
            <a:r>
              <a:rPr lang="en-US" sz="3500" dirty="0"/>
              <a:t> </a:t>
            </a:r>
            <a:r>
              <a:rPr lang="en-US" sz="3500" dirty="0" err="1"/>
              <a:t>вида</a:t>
            </a:r>
            <a:r>
              <a:rPr lang="en-US" sz="3500" dirty="0"/>
              <a:t> и </a:t>
            </a:r>
            <a:r>
              <a:rPr lang="en-US" sz="3500" dirty="0" err="1"/>
              <a:t>броя</a:t>
            </a:r>
            <a:r>
              <a:rPr lang="en-US" sz="3500" dirty="0"/>
              <a:t> </a:t>
            </a:r>
            <a:r>
              <a:rPr lang="en-US" sz="3500" dirty="0" err="1"/>
              <a:t>на</a:t>
            </a:r>
            <a:r>
              <a:rPr lang="en-US" sz="3500" dirty="0"/>
              <a:t> </a:t>
            </a:r>
            <a:r>
              <a:rPr lang="en-US" sz="3500" dirty="0" err="1"/>
              <a:t>издадените</a:t>
            </a:r>
            <a:r>
              <a:rPr lang="en-US" sz="3500" dirty="0"/>
              <a:t> </a:t>
            </a:r>
            <a:r>
              <a:rPr lang="en-US" sz="3500" dirty="0" err="1"/>
              <a:t>рецептурни</a:t>
            </a:r>
            <a:r>
              <a:rPr lang="en-US" sz="3500" dirty="0"/>
              <a:t> </a:t>
            </a:r>
            <a:r>
              <a:rPr lang="en-US" sz="3500" dirty="0" err="1"/>
              <a:t>бланки</a:t>
            </a:r>
            <a:r>
              <a:rPr lang="en-US" sz="3500" dirty="0"/>
              <a:t>.</a:t>
            </a:r>
          </a:p>
          <a:p>
            <a:r>
              <a:rPr lang="en-US" sz="3500" dirty="0"/>
              <a:t>(2) </a:t>
            </a:r>
            <a:r>
              <a:rPr lang="en-US" sz="3500" dirty="0" err="1"/>
              <a:t>Не</a:t>
            </a:r>
            <a:r>
              <a:rPr lang="en-US" sz="3500" dirty="0"/>
              <a:t> </a:t>
            </a:r>
            <a:r>
              <a:rPr lang="en-US" sz="3500" dirty="0" err="1"/>
              <a:t>се</a:t>
            </a:r>
            <a:r>
              <a:rPr lang="en-US" sz="3500" dirty="0"/>
              <a:t> </a:t>
            </a:r>
            <a:r>
              <a:rPr lang="en-US" sz="3500" dirty="0" err="1"/>
              <a:t>допуска</a:t>
            </a:r>
            <a:r>
              <a:rPr lang="en-US" sz="3500" dirty="0"/>
              <a:t> </a:t>
            </a:r>
            <a:r>
              <a:rPr lang="en-US" sz="3500" dirty="0" err="1"/>
              <a:t>едновременно</a:t>
            </a:r>
            <a:r>
              <a:rPr lang="en-US" sz="3500" dirty="0"/>
              <a:t> </a:t>
            </a:r>
            <a:r>
              <a:rPr lang="en-US" sz="3500" dirty="0" err="1"/>
              <a:t>предписване</a:t>
            </a:r>
            <a:r>
              <a:rPr lang="en-US" sz="3500" dirty="0"/>
              <a:t> </a:t>
            </a:r>
            <a:r>
              <a:rPr lang="en-US" sz="3500" dirty="0" err="1"/>
              <a:t>от</a:t>
            </a:r>
            <a:r>
              <a:rPr lang="en-US" sz="3500" dirty="0"/>
              <a:t> </a:t>
            </a:r>
            <a:r>
              <a:rPr lang="en-US" sz="3500" dirty="0" err="1"/>
              <a:t>изпълнител</a:t>
            </a:r>
            <a:r>
              <a:rPr lang="en-US" sz="3500" dirty="0"/>
              <a:t> </a:t>
            </a:r>
            <a:r>
              <a:rPr lang="en-US" sz="3500" dirty="0" err="1"/>
              <a:t>на</a:t>
            </a:r>
            <a:r>
              <a:rPr lang="en-US" sz="3500" dirty="0"/>
              <a:t> ПИМП и/</a:t>
            </a:r>
            <a:r>
              <a:rPr lang="en-US" sz="3500" dirty="0" err="1"/>
              <a:t>или</a:t>
            </a:r>
            <a:r>
              <a:rPr lang="en-US" sz="3500" dirty="0"/>
              <a:t> </a:t>
            </a:r>
            <a:r>
              <a:rPr lang="en-US" sz="3500" dirty="0" err="1"/>
              <a:t>от</a:t>
            </a:r>
            <a:r>
              <a:rPr lang="en-US" sz="3500" dirty="0"/>
              <a:t> </a:t>
            </a:r>
            <a:r>
              <a:rPr lang="en-US" sz="3500" dirty="0" err="1"/>
              <a:t>лекар</a:t>
            </a:r>
            <a:r>
              <a:rPr lang="en-US" sz="3500" dirty="0"/>
              <a:t> </a:t>
            </a:r>
            <a:r>
              <a:rPr lang="en-US" sz="3500" dirty="0" err="1"/>
              <a:t>от</a:t>
            </a:r>
            <a:r>
              <a:rPr lang="en-US" sz="3500" dirty="0"/>
              <a:t> СИМП </a:t>
            </a:r>
            <a:r>
              <a:rPr lang="en-US" sz="3500" dirty="0" err="1"/>
              <a:t>на</a:t>
            </a:r>
            <a:r>
              <a:rPr lang="en-US" sz="3500" dirty="0"/>
              <a:t> </a:t>
            </a:r>
            <a:r>
              <a:rPr lang="en-US" sz="3500" dirty="0" err="1"/>
              <a:t>повече</a:t>
            </a:r>
            <a:r>
              <a:rPr lang="en-US" sz="3500" dirty="0"/>
              <a:t> </a:t>
            </a:r>
            <a:r>
              <a:rPr lang="en-US" sz="3500" dirty="0" err="1"/>
              <a:t>от</a:t>
            </a:r>
            <a:r>
              <a:rPr lang="en-US" sz="3500" dirty="0"/>
              <a:t> </a:t>
            </a:r>
            <a:r>
              <a:rPr lang="en-US" sz="3500" dirty="0" err="1"/>
              <a:t>три</a:t>
            </a:r>
            <a:r>
              <a:rPr lang="en-US" sz="3500" dirty="0"/>
              <a:t> </a:t>
            </a:r>
            <a:r>
              <a:rPr lang="en-US" sz="3500" dirty="0" err="1"/>
              <a:t>лекарствени</a:t>
            </a:r>
            <a:r>
              <a:rPr lang="en-US" sz="3500" dirty="0"/>
              <a:t> </a:t>
            </a:r>
            <a:r>
              <a:rPr lang="en-US" sz="3500" dirty="0" err="1"/>
              <a:t>продукта</a:t>
            </a:r>
            <a:r>
              <a:rPr lang="en-US" sz="3500" dirty="0"/>
              <a:t> </a:t>
            </a:r>
            <a:r>
              <a:rPr lang="en-US" sz="3500" dirty="0" err="1"/>
              <a:t>за</a:t>
            </a:r>
            <a:r>
              <a:rPr lang="en-US" sz="3500" dirty="0"/>
              <a:t> </a:t>
            </a:r>
            <a:r>
              <a:rPr lang="en-US" sz="3500" dirty="0" err="1"/>
              <a:t>едно</a:t>
            </a:r>
            <a:r>
              <a:rPr lang="en-US" sz="3500" dirty="0"/>
              <a:t> </a:t>
            </a:r>
            <a:r>
              <a:rPr lang="en-US" sz="3500" dirty="0" err="1"/>
              <a:t>заболяване</a:t>
            </a:r>
            <a:r>
              <a:rPr lang="en-US" sz="3500" dirty="0"/>
              <a:t> (</a:t>
            </a:r>
            <a:r>
              <a:rPr lang="en-US" sz="3500" dirty="0" err="1"/>
              <a:t>един</a:t>
            </a:r>
            <a:r>
              <a:rPr lang="en-US" sz="3500" dirty="0"/>
              <a:t> МКБ </a:t>
            </a:r>
            <a:r>
              <a:rPr lang="en-US" sz="3500" dirty="0" err="1"/>
              <a:t>код</a:t>
            </a:r>
            <a:r>
              <a:rPr lang="en-US" sz="3500" dirty="0"/>
              <a:t>), </a:t>
            </a:r>
            <a:r>
              <a:rPr lang="en-US" sz="3500" b="1" dirty="0" err="1"/>
              <a:t>както</a:t>
            </a:r>
            <a:r>
              <a:rPr lang="en-US" sz="3500" b="1" dirty="0"/>
              <a:t> и </a:t>
            </a:r>
            <a:r>
              <a:rPr lang="en-US" sz="3500" b="1" dirty="0" err="1"/>
              <a:t>дублиране</a:t>
            </a:r>
            <a:r>
              <a:rPr lang="en-US" sz="3500" b="1" dirty="0"/>
              <a:t> </a:t>
            </a:r>
            <a:r>
              <a:rPr lang="en-US" sz="3500" b="1" dirty="0" err="1"/>
              <a:t>на</a:t>
            </a:r>
            <a:r>
              <a:rPr lang="en-US" sz="3500" b="1" dirty="0"/>
              <a:t> </a:t>
            </a:r>
            <a:r>
              <a:rPr lang="en-US" sz="3500" b="1" dirty="0" err="1"/>
              <a:t>предписанията</a:t>
            </a:r>
            <a:r>
              <a:rPr lang="en-US" sz="3500" b="1" dirty="0"/>
              <a:t> в </a:t>
            </a:r>
            <a:r>
              <a:rPr lang="en-US" sz="3500" b="1" dirty="0" err="1"/>
              <a:t>рамките</a:t>
            </a:r>
            <a:r>
              <a:rPr lang="en-US" sz="3500" b="1" dirty="0"/>
              <a:t> </a:t>
            </a:r>
            <a:r>
              <a:rPr lang="en-US" sz="3500" b="1" dirty="0" err="1"/>
              <a:t>на</a:t>
            </a:r>
            <a:r>
              <a:rPr lang="en-US" sz="3500" b="1" dirty="0"/>
              <a:t> </a:t>
            </a:r>
            <a:r>
              <a:rPr lang="en-US" sz="3500" b="1" dirty="0" err="1"/>
              <a:t>срока</a:t>
            </a:r>
            <a:r>
              <a:rPr lang="en-US" sz="3500" b="1" dirty="0"/>
              <a:t> </a:t>
            </a:r>
            <a:r>
              <a:rPr lang="en-US" sz="3500" b="1" dirty="0" err="1"/>
              <a:t>за</a:t>
            </a:r>
            <a:r>
              <a:rPr lang="en-US" sz="3500" b="1" dirty="0"/>
              <a:t> </a:t>
            </a:r>
            <a:r>
              <a:rPr lang="en-US" sz="3500" b="1" dirty="0" err="1"/>
              <a:t>изпълнение</a:t>
            </a:r>
            <a:r>
              <a:rPr lang="en-US" sz="3500" b="1" dirty="0"/>
              <a:t> </a:t>
            </a:r>
            <a:r>
              <a:rPr lang="en-US" sz="3500" b="1" dirty="0" err="1"/>
              <a:t>на</a:t>
            </a:r>
            <a:r>
              <a:rPr lang="en-US" sz="3500" b="1" dirty="0"/>
              <a:t> </a:t>
            </a:r>
            <a:r>
              <a:rPr lang="en-US" sz="3500" b="1" dirty="0" err="1"/>
              <a:t>рецептата</a:t>
            </a:r>
            <a:r>
              <a:rPr lang="en-US" sz="3500" b="1" dirty="0"/>
              <a:t>.</a:t>
            </a:r>
          </a:p>
          <a:p>
            <a:r>
              <a:rPr lang="en-US" sz="3500" dirty="0"/>
              <a:t>(</a:t>
            </a:r>
            <a:r>
              <a:rPr lang="en-US" sz="3500" dirty="0" smtClean="0"/>
              <a:t>3)</a:t>
            </a:r>
            <a:r>
              <a:rPr lang="bg-BG" sz="3500" dirty="0" smtClean="0"/>
              <a:t>ОТПАДА: </a:t>
            </a:r>
            <a:r>
              <a:rPr lang="en-US" sz="3500" dirty="0" smtClean="0"/>
              <a:t> </a:t>
            </a:r>
            <a:r>
              <a:rPr lang="en-US" sz="3500" dirty="0">
                <a:solidFill>
                  <a:srgbClr val="FF0000"/>
                </a:solidFill>
              </a:rPr>
              <a:t>(</a:t>
            </a:r>
            <a:r>
              <a:rPr lang="en-US" sz="3500" dirty="0" err="1">
                <a:solidFill>
                  <a:srgbClr val="FF0000"/>
                </a:solidFill>
              </a:rPr>
              <a:t>Отм</a:t>
            </a:r>
            <a:r>
              <a:rPr lang="en-US" sz="3500" dirty="0">
                <a:solidFill>
                  <a:srgbClr val="FF0000"/>
                </a:solidFill>
              </a:rPr>
              <a:t>. - ДВ, </a:t>
            </a:r>
            <a:r>
              <a:rPr lang="en-US" sz="3500" dirty="0" err="1">
                <a:solidFill>
                  <a:srgbClr val="FF0000"/>
                </a:solidFill>
              </a:rPr>
              <a:t>бр</a:t>
            </a:r>
            <a:r>
              <a:rPr lang="en-US" sz="3500" dirty="0">
                <a:solidFill>
                  <a:srgbClr val="FF0000"/>
                </a:solidFill>
              </a:rPr>
              <a:t>. 4 </a:t>
            </a:r>
            <a:r>
              <a:rPr lang="en-US" sz="3500" dirty="0" err="1">
                <a:solidFill>
                  <a:srgbClr val="FF0000"/>
                </a:solidFill>
              </a:rPr>
              <a:t>от</a:t>
            </a:r>
            <a:r>
              <a:rPr lang="en-US" sz="3500" dirty="0">
                <a:solidFill>
                  <a:srgbClr val="FF0000"/>
                </a:solidFill>
              </a:rPr>
              <a:t> 2019 г., в </a:t>
            </a:r>
            <a:r>
              <a:rPr lang="en-US" sz="3500" dirty="0" err="1">
                <a:solidFill>
                  <a:srgbClr val="FF0000"/>
                </a:solidFill>
              </a:rPr>
              <a:t>сила</a:t>
            </a:r>
            <a:r>
              <a:rPr lang="en-US" sz="3500" dirty="0">
                <a:solidFill>
                  <a:srgbClr val="FF0000"/>
                </a:solidFill>
              </a:rPr>
              <a:t> </a:t>
            </a:r>
            <a:r>
              <a:rPr lang="en-US" sz="3500" dirty="0" err="1">
                <a:solidFill>
                  <a:srgbClr val="FF0000"/>
                </a:solidFill>
              </a:rPr>
              <a:t>от</a:t>
            </a:r>
            <a:r>
              <a:rPr lang="en-US" sz="3500" dirty="0">
                <a:solidFill>
                  <a:srgbClr val="FF0000"/>
                </a:solidFill>
              </a:rPr>
              <a:t> 01.01.2019 г</a:t>
            </a:r>
            <a:r>
              <a:rPr lang="en-US" sz="3500" dirty="0" smtClean="0">
                <a:solidFill>
                  <a:srgbClr val="FF0000"/>
                </a:solidFill>
              </a:rPr>
              <a:t>.)</a:t>
            </a:r>
            <a:r>
              <a:rPr lang="bg-BG" sz="3500" dirty="0" smtClean="0">
                <a:solidFill>
                  <a:srgbClr val="FF0000"/>
                </a:solidFill>
              </a:rPr>
              <a:t> </a:t>
            </a:r>
            <a:r>
              <a:rPr lang="bg-BG" sz="3500" b="1" strike="sngStrike" dirty="0" smtClean="0">
                <a:solidFill>
                  <a:srgbClr val="FF0000"/>
                </a:solidFill>
              </a:rPr>
              <a:t>Допуска се предписване на лекарствените продукти до 5 календарни дни преди изтичането на  срока по ал.2.</a:t>
            </a:r>
          </a:p>
          <a:p>
            <a:endParaRPr lang="en-US" sz="36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026813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 smtClean="0"/>
              <a:t>Дублиране на предписанията: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699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g-BG" sz="3600" dirty="0" smtClean="0"/>
              <a:t> </a:t>
            </a:r>
            <a:r>
              <a:rPr lang="bg-BG" sz="3600" b="1" dirty="0" smtClean="0">
                <a:solidFill>
                  <a:srgbClr val="FF0000"/>
                </a:solidFill>
              </a:rPr>
              <a:t>НЕ </a:t>
            </a:r>
            <a:r>
              <a:rPr lang="bg-BG" sz="3600" b="1" dirty="0" smtClean="0">
                <a:solidFill>
                  <a:srgbClr val="FF0000"/>
                </a:solidFill>
              </a:rPr>
              <a:t>препоръчвам </a:t>
            </a:r>
            <a:r>
              <a:rPr lang="bg-BG" sz="3600" dirty="0"/>
              <a:t>да </a:t>
            </a:r>
            <a:r>
              <a:rPr lang="bg-BG" sz="3600" dirty="0" smtClean="0"/>
              <a:t>издаваме рецепти </a:t>
            </a:r>
            <a:r>
              <a:rPr lang="bg-BG" sz="3600" b="1" dirty="0" smtClean="0">
                <a:solidFill>
                  <a:srgbClr val="FF0000"/>
                </a:solidFill>
              </a:rPr>
              <a:t> по-рано </a:t>
            </a:r>
            <a:r>
              <a:rPr lang="bg-BG" sz="3600" b="1" dirty="0" smtClean="0">
                <a:solidFill>
                  <a:srgbClr val="FF0000"/>
                </a:solidFill>
              </a:rPr>
              <a:t> </a:t>
            </a:r>
            <a:r>
              <a:rPr lang="bg-BG" sz="3600" b="1" dirty="0" smtClean="0"/>
              <a:t>от срока на изпълнение на рецептата/дублираме предписанията!</a:t>
            </a:r>
          </a:p>
          <a:p>
            <a:pPr marL="0" indent="0">
              <a:buNone/>
            </a:pPr>
            <a:endParaRPr lang="bg-BG" sz="3600" b="1" dirty="0" smtClean="0"/>
          </a:p>
          <a:p>
            <a:pPr marL="0" indent="0">
              <a:buNone/>
            </a:pPr>
            <a:r>
              <a:rPr lang="bg-BG" sz="2400" b="1" dirty="0" smtClean="0"/>
              <a:t>Валидност на рецептата е срока за който тя може да изпълнена в аптеката</a:t>
            </a:r>
          </a:p>
          <a:p>
            <a:pPr marL="0" indent="0">
              <a:buNone/>
            </a:pPr>
            <a:r>
              <a:rPr lang="bg-BG" sz="2400" b="1" dirty="0"/>
              <a:t>и</a:t>
            </a:r>
            <a:r>
              <a:rPr lang="bg-BG" sz="2400" b="1" dirty="0" smtClean="0"/>
              <a:t>ли времето за което </a:t>
            </a:r>
            <a:r>
              <a:rPr lang="bg-BG" sz="2400" b="1" dirty="0"/>
              <a:t>м</a:t>
            </a:r>
            <a:r>
              <a:rPr lang="bg-BG" sz="2400" b="1" dirty="0" smtClean="0"/>
              <a:t>оже да бъде изпълнена  в аптеката.</a:t>
            </a:r>
          </a:p>
          <a:p>
            <a:pPr marL="0" indent="0">
              <a:buNone/>
            </a:pPr>
            <a:r>
              <a:rPr lang="en-US" sz="3900" b="1" dirty="0" smtClean="0">
                <a:solidFill>
                  <a:srgbClr val="FF0000"/>
                </a:solidFill>
              </a:rPr>
              <a:t>NB! </a:t>
            </a:r>
            <a:r>
              <a:rPr lang="bg-BG" sz="3900" b="1" dirty="0" smtClean="0">
                <a:solidFill>
                  <a:srgbClr val="FF0000"/>
                </a:solidFill>
              </a:rPr>
              <a:t>Изписването  по-рано от 30 дни от получаването в аптеката на отрязък „С</a:t>
            </a:r>
            <a:r>
              <a:rPr lang="bg-BG" sz="3900" b="1" dirty="0" smtClean="0">
                <a:solidFill>
                  <a:srgbClr val="FF0000"/>
                </a:solidFill>
              </a:rPr>
              <a:t>“ е допустимо при съвпадане с празнични и почивни дни</a:t>
            </a:r>
            <a:endParaRPr lang="bg-BG" sz="3900" b="1" dirty="0" smtClean="0"/>
          </a:p>
          <a:p>
            <a:pPr marL="0" indent="0">
              <a:buNone/>
            </a:pPr>
            <a:endParaRPr lang="bg-BG" sz="2400" b="1" dirty="0" smtClean="0"/>
          </a:p>
          <a:p>
            <a:pPr marL="0" indent="0">
              <a:buNone/>
            </a:pPr>
            <a:r>
              <a:rPr lang="bg-BG" dirty="0" smtClean="0"/>
              <a:t>Пациентът </a:t>
            </a:r>
            <a:r>
              <a:rPr lang="bg-BG" dirty="0"/>
              <a:t>трябва да си </a:t>
            </a:r>
            <a:r>
              <a:rPr lang="bg-BG" dirty="0" smtClean="0"/>
              <a:t>получи медикаментите в аптеката  </a:t>
            </a:r>
            <a:r>
              <a:rPr lang="bg-BG" dirty="0"/>
              <a:t>след като  е свършил предишните (след изтичане на срока, за който са предписани лекарствените </a:t>
            </a:r>
            <a:r>
              <a:rPr lang="bg-BG" dirty="0" smtClean="0"/>
              <a:t>продукти, 30 дни 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5238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 smtClean="0"/>
              <a:t>Очаква се съвместно указание БЛС- НЗОК: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069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3600" dirty="0" smtClean="0"/>
              <a:t> </a:t>
            </a:r>
            <a:endParaRPr lang="en-US" dirty="0"/>
          </a:p>
        </p:txBody>
      </p:sp>
      <p:sp>
        <p:nvSpPr>
          <p:cNvPr id="5" name="Правоъгълник 4"/>
          <p:cNvSpPr/>
          <p:nvPr/>
        </p:nvSpPr>
        <p:spPr>
          <a:xfrm>
            <a:off x="1322230" y="1690688"/>
            <a:ext cx="9006626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800" dirty="0">
                <a:latin typeface="Times New Roman" panose="02020603050405020304" pitchFamily="18" charset="0"/>
                <a:ea typeface="Calibri" panose="020F0502020204030204" pitchFamily="34" charset="0"/>
              </a:rPr>
              <a:t>Контролът по отношение на следене на конкретните дати и срокове, регламентирани в нормативните уредби съгласно чл. 49. (2) от </a:t>
            </a:r>
            <a:r>
              <a:rPr lang="bg-BG" sz="28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НРД 2018 </a:t>
            </a:r>
            <a:r>
              <a:rPr lang="bg-BG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да се прехвърли </a:t>
            </a:r>
            <a:r>
              <a:rPr lang="bg-BG" sz="2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изцяло върху </a:t>
            </a:r>
            <a:r>
              <a:rPr lang="bg-BG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магистър-фармацевтите.</a:t>
            </a:r>
          </a:p>
          <a:p>
            <a:r>
              <a:rPr lang="bg-BG" sz="2800" dirty="0"/>
              <a:t>Предлага се в Рецептурната книжка в графа „количество“, </a:t>
            </a:r>
            <a:r>
              <a:rPr lang="bg-BG" sz="2800" dirty="0" smtClean="0"/>
              <a:t> да се  </a:t>
            </a:r>
            <a:r>
              <a:rPr lang="bg-BG" sz="2800" dirty="0"/>
              <a:t>вписва </a:t>
            </a:r>
            <a:r>
              <a:rPr lang="bg-BG" sz="2800" b="1" dirty="0"/>
              <a:t>задължително</a:t>
            </a:r>
            <a:r>
              <a:rPr lang="bg-BG" sz="2800" dirty="0"/>
              <a:t> и </a:t>
            </a:r>
            <a:r>
              <a:rPr lang="bg-BG" sz="2800" b="1" dirty="0"/>
              <a:t>брой дни,</a:t>
            </a:r>
            <a:r>
              <a:rPr lang="bg-BG" sz="2800" dirty="0"/>
              <a:t> за които е предписано лечението, което представлява неразделна част от понятието „терапия</a:t>
            </a:r>
            <a:r>
              <a:rPr lang="bg-BG" sz="2800" dirty="0" smtClean="0"/>
              <a:t>“.</a:t>
            </a:r>
          </a:p>
          <a:p>
            <a:r>
              <a:rPr lang="bg-BG" sz="2800" dirty="0" smtClean="0"/>
              <a:t> </a:t>
            </a:r>
            <a:r>
              <a:rPr lang="bg-BG" sz="2800" dirty="0"/>
              <a:t>Така магистър-фармацевта ще може да следи за това тя да не бъде дублирана. </a:t>
            </a:r>
            <a:endParaRPr lang="en-US" sz="2800" dirty="0"/>
          </a:p>
          <a:p>
            <a:endParaRPr lang="bg-BG" sz="2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4671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b="1" dirty="0"/>
              <a:t>Отделни </a:t>
            </a:r>
            <a:r>
              <a:rPr lang="bg-BG" b="1" dirty="0" smtClean="0"/>
              <a:t>рецептурни бланки </a:t>
            </a:r>
            <a:r>
              <a:rPr lang="bg-BG" b="1" dirty="0"/>
              <a:t>при над 5 дни разлика в курса на </a:t>
            </a:r>
            <a:r>
              <a:rPr lang="bg-BG" b="1" dirty="0" smtClean="0"/>
              <a:t>лечение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Не </a:t>
            </a:r>
            <a:r>
              <a:rPr lang="bg-BG" dirty="0"/>
              <a:t>т</a:t>
            </a:r>
            <a:r>
              <a:rPr lang="bg-BG" dirty="0" smtClean="0"/>
              <a:t>рябва да надхвърляме </a:t>
            </a:r>
            <a:r>
              <a:rPr lang="bg-BG" dirty="0" smtClean="0">
                <a:solidFill>
                  <a:srgbClr val="FF0000"/>
                </a:solidFill>
              </a:rPr>
              <a:t>100 дни курс </a:t>
            </a:r>
            <a:r>
              <a:rPr lang="bg-BG" dirty="0" smtClean="0"/>
              <a:t>на лечение при изписване на медикаменти по каса.</a:t>
            </a:r>
          </a:p>
          <a:p>
            <a:r>
              <a:rPr lang="bg-BG" dirty="0"/>
              <a:t>К</a:t>
            </a:r>
            <a:r>
              <a:rPr lang="bg-BG" dirty="0" smtClean="0"/>
              <a:t>ъм днешна дата аптеките в гр. София отказват да обработват рецепти с над 5 дни разлика в курсовете на лечение, назначени на </a:t>
            </a:r>
            <a:r>
              <a:rPr lang="bg-BG" smtClean="0"/>
              <a:t>една </a:t>
            </a:r>
            <a:r>
              <a:rPr lang="bg-BG" smtClean="0"/>
              <a:t>рецептурна бланка</a:t>
            </a:r>
            <a:r>
              <a:rPr lang="bg-BG" dirty="0" smtClean="0"/>
              <a:t>. </a:t>
            </a:r>
          </a:p>
          <a:p>
            <a:r>
              <a:rPr lang="bg-BG" dirty="0" smtClean="0"/>
              <a:t>При отчитането им в касата такива рецепти им се сторнират.</a:t>
            </a:r>
          </a:p>
          <a:p>
            <a:endParaRPr lang="bg-BG" dirty="0" smtClean="0"/>
          </a:p>
          <a:p>
            <a:endParaRPr lang="en-US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2451" y="4571328"/>
            <a:ext cx="3837904" cy="2421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3569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dirty="0" smtClean="0"/>
              <a:t/>
            </a:r>
            <a:br>
              <a:rPr lang="bg-BG" b="1" dirty="0" smtClean="0"/>
            </a:br>
            <a:r>
              <a:rPr lang="bg-BG" b="1" dirty="0" smtClean="0"/>
              <a:t>Съвместно указание НЗОК-БФС 7.12.2018:</a:t>
            </a:r>
            <a:endParaRPr lang="en-US" dirty="0"/>
          </a:p>
        </p:txBody>
      </p:sp>
      <p:pic>
        <p:nvPicPr>
          <p:cNvPr id="5" name="Контейнер за съдържание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77" y="1690688"/>
            <a:ext cx="11397802" cy="4890416"/>
          </a:xfrm>
        </p:spPr>
      </p:pic>
    </p:spTree>
    <p:extLst>
      <p:ext uri="{BB962C8B-B14F-4D97-AF65-F5344CB8AC3E}">
        <p14:creationId xmlns:p14="http://schemas.microsoft.com/office/powerpoint/2010/main" val="6426650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b="1" dirty="0" smtClean="0">
                <a:solidFill>
                  <a:srgbClr val="FF0000"/>
                </a:solidFill>
              </a:rPr>
              <a:t>Отпада информирано </a:t>
            </a:r>
            <a:r>
              <a:rPr lang="bg-BG" b="1" dirty="0">
                <a:solidFill>
                  <a:srgbClr val="FF0000"/>
                </a:solidFill>
              </a:rPr>
              <a:t>съгласие </a:t>
            </a:r>
            <a:r>
              <a:rPr lang="bg-BG" b="1" dirty="0"/>
              <a:t>за поставяне на препоръчителните ваксини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429555"/>
            <a:ext cx="10515600" cy="5074276"/>
          </a:xfrm>
        </p:spPr>
        <p:txBody>
          <a:bodyPr>
            <a:normAutofit/>
          </a:bodyPr>
          <a:lstStyle/>
          <a:p>
            <a:r>
              <a:rPr lang="bg-BG" dirty="0"/>
              <a:t>Отпада задължението да </a:t>
            </a:r>
            <a:r>
              <a:rPr lang="bg-BG" dirty="0" smtClean="0"/>
              <a:t>има попълнена типовата бланка за  </a:t>
            </a:r>
            <a:r>
              <a:rPr lang="bg-BG" dirty="0"/>
              <a:t>информирано съгласие за поставяне на препоръчителните ваксини срещу </a:t>
            </a:r>
            <a:r>
              <a:rPr lang="bg-BG" dirty="0" err="1"/>
              <a:t>ротавируси</a:t>
            </a:r>
            <a:r>
              <a:rPr lang="bg-BG" dirty="0"/>
              <a:t> и </a:t>
            </a:r>
            <a:r>
              <a:rPr lang="bg-BG" dirty="0" err="1"/>
              <a:t>папиломавируси</a:t>
            </a:r>
            <a:r>
              <a:rPr lang="bg-BG" dirty="0"/>
              <a:t>. </a:t>
            </a:r>
            <a:endParaRPr lang="bg-BG" dirty="0" smtClean="0"/>
          </a:p>
          <a:p>
            <a:r>
              <a:rPr lang="bg-BG" dirty="0" smtClean="0"/>
              <a:t>Отпада изискването </a:t>
            </a:r>
            <a:r>
              <a:rPr lang="bg-BG" dirty="0"/>
              <a:t>да се съхраняват в досието. </a:t>
            </a:r>
            <a:endParaRPr lang="bg-BG" dirty="0" smtClean="0"/>
          </a:p>
          <a:p>
            <a:r>
              <a:rPr lang="bg-BG" b="1" dirty="0" smtClean="0">
                <a:solidFill>
                  <a:srgbClr val="FF0000"/>
                </a:solidFill>
              </a:rPr>
              <a:t>Препоръчваме </a:t>
            </a:r>
            <a:r>
              <a:rPr lang="bg-BG" b="1" dirty="0">
                <a:solidFill>
                  <a:srgbClr val="FF0000"/>
                </a:solidFill>
              </a:rPr>
              <a:t>на всички </a:t>
            </a:r>
            <a:r>
              <a:rPr lang="bg-BG" b="1" dirty="0" smtClean="0">
                <a:solidFill>
                  <a:srgbClr val="FF0000"/>
                </a:solidFill>
              </a:rPr>
              <a:t>колеги, </a:t>
            </a:r>
            <a:r>
              <a:rPr lang="bg-BG" b="1" dirty="0">
                <a:solidFill>
                  <a:srgbClr val="FF0000"/>
                </a:solidFill>
              </a:rPr>
              <a:t>да </a:t>
            </a:r>
            <a:r>
              <a:rPr lang="bg-BG" b="1" dirty="0" smtClean="0">
                <a:solidFill>
                  <a:srgbClr val="FF0000"/>
                </a:solidFill>
              </a:rPr>
              <a:t> попълват бланки за  </a:t>
            </a:r>
            <a:r>
              <a:rPr lang="bg-BG" b="1" dirty="0">
                <a:solidFill>
                  <a:srgbClr val="FF0000"/>
                </a:solidFill>
              </a:rPr>
              <a:t>информираното съгласие </a:t>
            </a:r>
            <a:r>
              <a:rPr lang="bg-BG" dirty="0"/>
              <a:t>(досегашните бланки или друг вид) с оглед </a:t>
            </a:r>
            <a:r>
              <a:rPr lang="bg-BG" dirty="0" smtClean="0"/>
              <a:t> </a:t>
            </a:r>
            <a:r>
              <a:rPr lang="bg-BG" dirty="0"/>
              <a:t>при евентуално възникнал здравен проблем, свързан с ваксинацията (защита пред </a:t>
            </a:r>
            <a:r>
              <a:rPr lang="bg-BG" dirty="0" smtClean="0"/>
              <a:t>мед. надзор или съда</a:t>
            </a:r>
            <a:r>
              <a:rPr lang="bg-BG" dirty="0"/>
              <a:t>). </a:t>
            </a:r>
            <a:endParaRPr lang="bg-BG" dirty="0" smtClean="0"/>
          </a:p>
          <a:p>
            <a:r>
              <a:rPr lang="bg-BG" dirty="0" smtClean="0"/>
              <a:t>Срокът </a:t>
            </a:r>
            <a:r>
              <a:rPr lang="bg-BG" dirty="0"/>
              <a:t>за завеждане на иск за увреждане в съда е 5 години, което означава, че за да се защитим, трябва да пазим документацията на пациентите поне 5 години.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6289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b="1" dirty="0" smtClean="0"/>
              <a:t>Лабораторни изследвания: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429555"/>
            <a:ext cx="10515600" cy="5074276"/>
          </a:xfrm>
        </p:spPr>
        <p:txBody>
          <a:bodyPr>
            <a:normAutofit/>
          </a:bodyPr>
          <a:lstStyle/>
          <a:p>
            <a:r>
              <a:rPr lang="bg-BG" sz="3600" dirty="0"/>
              <a:t>С</a:t>
            </a:r>
            <a:r>
              <a:rPr lang="bg-BG" sz="3600" dirty="0" smtClean="0"/>
              <a:t> </a:t>
            </a:r>
            <a:r>
              <a:rPr lang="bg-BG" sz="3600" dirty="0"/>
              <a:t>лабораторен код </a:t>
            </a:r>
            <a:r>
              <a:rPr lang="bg-BG" sz="3600" b="1" u="sng" dirty="0"/>
              <a:t>01.33</a:t>
            </a:r>
            <a:r>
              <a:rPr lang="bg-BG" sz="3600" dirty="0"/>
              <a:t> се въвежда изследването „</a:t>
            </a:r>
            <a:r>
              <a:rPr lang="bg-BG" sz="3600" b="1" u="sng" dirty="0"/>
              <a:t>липиден профил“, </a:t>
            </a:r>
            <a:r>
              <a:rPr lang="bg-BG" sz="3600" dirty="0"/>
              <a:t>който включва общ холестерол, HDL-холестерол, LDL-холестерол, </a:t>
            </a:r>
            <a:r>
              <a:rPr lang="bg-BG" sz="3600" dirty="0" err="1"/>
              <a:t>триглицериди</a:t>
            </a:r>
            <a:r>
              <a:rPr lang="bg-BG" sz="3600" dirty="0" smtClean="0"/>
              <a:t>.</a:t>
            </a:r>
          </a:p>
          <a:p>
            <a:r>
              <a:rPr lang="bg-BG" sz="3600" dirty="0" smtClean="0"/>
              <a:t> </a:t>
            </a:r>
            <a:r>
              <a:rPr lang="bg-BG" sz="3600" dirty="0"/>
              <a:t>Остава възможност да се назначават и отделни елементи от липидния профил при </a:t>
            </a:r>
            <a:r>
              <a:rPr lang="bg-BG" sz="3600" dirty="0" smtClean="0"/>
              <a:t>необходимост</a:t>
            </a:r>
            <a:r>
              <a:rPr lang="bg-BG" sz="3600" dirty="0"/>
              <a:t>. 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680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b="1" dirty="0" smtClean="0"/>
              <a:t>Лабораторни изследвания: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429555"/>
            <a:ext cx="10515600" cy="50742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     За </a:t>
            </a:r>
            <a:r>
              <a:rPr lang="bg-BG" dirty="0"/>
              <a:t>колегите, които вземат кръв за изследване в </a:t>
            </a:r>
            <a:r>
              <a:rPr lang="bg-BG" dirty="0" smtClean="0"/>
              <a:t>кабинетите</a:t>
            </a:r>
            <a:r>
              <a:rPr lang="bg-BG" dirty="0"/>
              <a:t>:</a:t>
            </a:r>
            <a:endParaRPr lang="bg-BG" dirty="0" smtClean="0"/>
          </a:p>
          <a:p>
            <a:r>
              <a:rPr lang="bg-BG" dirty="0" smtClean="0"/>
              <a:t> </a:t>
            </a:r>
            <a:r>
              <a:rPr lang="bg-BG" dirty="0"/>
              <a:t>От 2019 година ще се изисква и контролира спазване на </a:t>
            </a:r>
            <a:r>
              <a:rPr lang="bg-BG" dirty="0" err="1"/>
              <a:t>преданалитичния</a:t>
            </a:r>
            <a:r>
              <a:rPr lang="bg-BG" dirty="0"/>
              <a:t> етап на лабораторната дейност. Съгласно стандарта по клинична лаборатория, на всяка проба биологичен материал трябва да  има </a:t>
            </a:r>
            <a:r>
              <a:rPr lang="bg-BG" b="1" dirty="0"/>
              <a:t>вписан час на вземане </a:t>
            </a:r>
            <a:r>
              <a:rPr lang="bg-BG" dirty="0"/>
              <a:t>и същата трябва </a:t>
            </a:r>
            <a:r>
              <a:rPr lang="bg-BG" b="1" dirty="0"/>
              <a:t>да се транспортира до лаборатория в рамките на 3 часа </a:t>
            </a:r>
            <a:r>
              <a:rPr lang="bg-BG" dirty="0"/>
              <a:t>от регистрирания час на вземане на пробата. </a:t>
            </a:r>
            <a:endParaRPr lang="bg-BG" dirty="0" smtClean="0"/>
          </a:p>
          <a:p>
            <a:r>
              <a:rPr lang="bg-BG" dirty="0" smtClean="0"/>
              <a:t>В </a:t>
            </a:r>
            <a:r>
              <a:rPr lang="bg-BG" dirty="0"/>
              <a:t>кабинета трябва да има дневник, в който да се регистрират взетите проби по часови интервали (напр. за всеки 30 минути).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1882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dirty="0" err="1" smtClean="0"/>
              <a:t>Предхоспитализационните</a:t>
            </a:r>
            <a:r>
              <a:rPr lang="bg-BG" dirty="0" smtClean="0"/>
              <a:t> изследвания: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429555"/>
            <a:ext cx="10515600" cy="507427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bg-BG" dirty="0"/>
              <a:t>Коригиран е текста за </a:t>
            </a:r>
            <a:r>
              <a:rPr lang="bg-BG" dirty="0" err="1"/>
              <a:t>предхоспитализационните</a:t>
            </a:r>
            <a:r>
              <a:rPr lang="bg-BG" dirty="0"/>
              <a:t> изследвания по следния начин: „При хоспитализации - планов прием, изпълнителите за </a:t>
            </a:r>
            <a:r>
              <a:rPr lang="bg-BG" dirty="0" err="1"/>
              <a:t>извънболнична</a:t>
            </a:r>
            <a:r>
              <a:rPr lang="bg-BG" dirty="0"/>
              <a:t> медицинска помощ издават само „Направление за хоспитализация/лечение по амбулаторни процедури“ (бл. МЗ-НЗОК № 7) и </a:t>
            </a:r>
            <a:r>
              <a:rPr lang="bg-BG" b="1" dirty="0">
                <a:solidFill>
                  <a:srgbClr val="FF0000"/>
                </a:solidFill>
              </a:rPr>
              <a:t>приемащите лечебни заведения не могат да изискват от тях да назначават допълнителни консултации и/или изследвания, изискуеми за изпълнение на КП“.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bg-BG" i="1" dirty="0"/>
              <a:t>§ 47. В чл. 285 се създава ал. 6:</a:t>
            </a:r>
            <a:endParaRPr lang="en-US" dirty="0"/>
          </a:p>
          <a:p>
            <a:r>
              <a:rPr lang="bg-BG" i="1" dirty="0"/>
              <a:t>„(6) При хоспитализации - планов прием, изпълнителите за </a:t>
            </a:r>
            <a:r>
              <a:rPr lang="bg-BG" i="1" dirty="0" err="1"/>
              <a:t>извънболнична</a:t>
            </a:r>
            <a:r>
              <a:rPr lang="bg-BG" i="1" dirty="0"/>
              <a:t> медицинска помощ издават само „Направление за хоспитализация/лечение по амбулаторни процедури“ (бл. МЗ-НЗОК № 7) и </a:t>
            </a:r>
            <a:r>
              <a:rPr lang="bg-BG" b="1" i="1" dirty="0"/>
              <a:t>приемащите лечебни заведения не могат да изискват от тях да назначават допълнителни консултации и/или изследвания, изискуеми за изпълнение на КП“.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56100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/>
              <a:t>Промени в </a:t>
            </a:r>
            <a:r>
              <a:rPr lang="bg-BG" dirty="0" smtClean="0"/>
              <a:t> пакета </a:t>
            </a:r>
            <a:r>
              <a:rPr lang="bg-BG" dirty="0"/>
              <a:t>здравни дейности, гарантиран от бюджета на НЗОК </a:t>
            </a:r>
            <a:r>
              <a:rPr lang="bg-BG" dirty="0" smtClean="0"/>
              <a:t>(Наредба </a:t>
            </a:r>
            <a:r>
              <a:rPr lang="bg-BG" dirty="0"/>
              <a:t>3)</a:t>
            </a:r>
            <a:r>
              <a:rPr lang="en-US" dirty="0"/>
              <a:t/>
            </a:r>
            <a:br>
              <a:rPr lang="en-US" dirty="0"/>
            </a:br>
            <a:r>
              <a:rPr lang="bg-BG" dirty="0" smtClean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429555"/>
            <a:ext cx="10515600" cy="5074276"/>
          </a:xfrm>
        </p:spPr>
        <p:txBody>
          <a:bodyPr>
            <a:normAutofit/>
          </a:bodyPr>
          <a:lstStyle/>
          <a:p>
            <a:r>
              <a:rPr lang="bg-BG" dirty="0"/>
              <a:t>За 24-часовата непрекъснатост на медицинските грижи може да се сключи договор с дежурен кабинет </a:t>
            </a:r>
            <a:r>
              <a:rPr lang="bg-BG" b="1" u="sng" dirty="0"/>
              <a:t>до 40 км</a:t>
            </a:r>
            <a:r>
              <a:rPr lang="bg-BG" dirty="0"/>
              <a:t> от адреса на практиката (</a:t>
            </a:r>
            <a:r>
              <a:rPr lang="bg-BG" dirty="0" err="1"/>
              <a:t>съотносимо</a:t>
            </a:r>
            <a:r>
              <a:rPr lang="bg-BG" dirty="0"/>
              <a:t> за всеки един адрес на практиката едновременно). </a:t>
            </a:r>
            <a:endParaRPr lang="en-US" dirty="0"/>
          </a:p>
          <a:p>
            <a:pPr lvl="1"/>
            <a:r>
              <a:rPr lang="bg-BG" b="1" u="sng" dirty="0"/>
              <a:t>Отпада о</a:t>
            </a:r>
            <a:r>
              <a:rPr lang="bg-BG" b="1" dirty="0"/>
              <a:t>т </a:t>
            </a:r>
            <a:r>
              <a:rPr lang="bg-BG" b="1" dirty="0" smtClean="0"/>
              <a:t> пакета </a:t>
            </a:r>
            <a:r>
              <a:rPr lang="en-US" b="1" u="sng" dirty="0"/>
              <a:t>(</a:t>
            </a:r>
            <a:r>
              <a:rPr lang="bg-BG" b="1" u="sng" dirty="0"/>
              <a:t>можем да формираме цена</a:t>
            </a:r>
            <a:r>
              <a:rPr lang="en-US" b="1" u="sng" dirty="0"/>
              <a:t>)</a:t>
            </a:r>
            <a:r>
              <a:rPr lang="bg-BG" b="1" u="sng" dirty="0"/>
              <a:t> </a:t>
            </a:r>
            <a:r>
              <a:rPr lang="bg-BG" b="1" dirty="0" smtClean="0"/>
              <a:t>медицинското </a:t>
            </a:r>
            <a:r>
              <a:rPr lang="bg-BG" b="1" dirty="0">
                <a:solidFill>
                  <a:srgbClr val="FF0000"/>
                </a:solidFill>
              </a:rPr>
              <a:t>свидетелство за сключване на брак</a:t>
            </a:r>
            <a:r>
              <a:rPr lang="bg-BG" dirty="0"/>
              <a:t>. </a:t>
            </a:r>
            <a:endParaRPr lang="en-US" dirty="0"/>
          </a:p>
          <a:p>
            <a:pPr lvl="1"/>
            <a:r>
              <a:rPr lang="bg-BG" b="1" u="sng" dirty="0"/>
              <a:t>Извън </a:t>
            </a:r>
            <a:r>
              <a:rPr lang="bg-BG" b="1" u="sng" dirty="0" smtClean="0"/>
              <a:t> пакета </a:t>
            </a:r>
            <a:r>
              <a:rPr lang="en-US" b="1" u="sng" dirty="0" smtClean="0"/>
              <a:t>(</a:t>
            </a:r>
            <a:r>
              <a:rPr lang="bg-BG" b="1" u="sng" dirty="0" smtClean="0"/>
              <a:t>можем да формираме цена</a:t>
            </a:r>
            <a:r>
              <a:rPr lang="en-US" b="1" u="sng" dirty="0" smtClean="0"/>
              <a:t>)</a:t>
            </a:r>
            <a:r>
              <a:rPr lang="bg-BG" b="1" u="sng" dirty="0" smtClean="0"/>
              <a:t> </a:t>
            </a:r>
            <a:r>
              <a:rPr lang="bg-BG" b="1" u="sng" dirty="0"/>
              <a:t>остават</a:t>
            </a:r>
            <a:r>
              <a:rPr lang="bg-BG" b="1" dirty="0"/>
              <a:t> медицинските бележки за отсъствие</a:t>
            </a:r>
            <a:r>
              <a:rPr lang="bg-BG" dirty="0"/>
              <a:t> от училище/детска </a:t>
            </a:r>
            <a:r>
              <a:rPr lang="bg-BG" dirty="0" smtClean="0"/>
              <a:t>градина бл. МЗ 120. </a:t>
            </a:r>
            <a:endParaRPr lang="en-US" dirty="0"/>
          </a:p>
          <a:p>
            <a:pPr lvl="1"/>
            <a:r>
              <a:rPr lang="bg-BG" b="1" u="sng" dirty="0" smtClean="0"/>
              <a:t>В пакета остават:</a:t>
            </a:r>
            <a:r>
              <a:rPr lang="bg-BG" dirty="0" smtClean="0"/>
              <a:t> </a:t>
            </a:r>
            <a:r>
              <a:rPr lang="bg-BG" dirty="0"/>
              <a:t>издаването на здравно-профилактична карта, предоставяне на данни за извършени задължителни имунизации за възрастта и издаване на медицинска бележка за липсата на контакт със заразно болен, необходими за детска градина.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266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Профилактичните </a:t>
            </a: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прегледи над 18г.: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bg-BG" sz="3200" dirty="0" smtClean="0"/>
              <a:t>Ще </a:t>
            </a:r>
            <a:r>
              <a:rPr lang="bg-BG" sz="3200" dirty="0"/>
              <a:t>се извършва </a:t>
            </a:r>
            <a:r>
              <a:rPr lang="bg-BG" sz="3200" b="1" dirty="0"/>
              <a:t>само един</a:t>
            </a:r>
            <a:r>
              <a:rPr lang="bg-BG" sz="3200" dirty="0"/>
              <a:t> профилактичен </a:t>
            </a:r>
            <a:r>
              <a:rPr lang="bg-BG" sz="3200" dirty="0" smtClean="0"/>
              <a:t>преглед </a:t>
            </a:r>
            <a:r>
              <a:rPr lang="en-US" sz="3200" dirty="0" smtClean="0"/>
              <a:t>Z00.0</a:t>
            </a:r>
            <a:endParaRPr lang="bg-BG" sz="3200" dirty="0" smtClean="0"/>
          </a:p>
          <a:p>
            <a:pPr>
              <a:buFontTx/>
              <a:buChar char="-"/>
            </a:pPr>
            <a:endParaRPr lang="bg-BG" sz="3200" dirty="0" smtClean="0"/>
          </a:p>
          <a:p>
            <a:pPr marL="0" indent="0">
              <a:buNone/>
            </a:pPr>
            <a:r>
              <a:rPr lang="bg-BG" sz="3200" dirty="0" smtClean="0"/>
              <a:t> - Отпада   </a:t>
            </a:r>
            <a:r>
              <a:rPr lang="bg-BG" sz="3200" b="1" dirty="0" smtClean="0"/>
              <a:t>вторичния</a:t>
            </a:r>
            <a:r>
              <a:rPr lang="bg-BG" sz="3200" dirty="0" smtClean="0"/>
              <a:t> </a:t>
            </a:r>
            <a:r>
              <a:rPr lang="bg-BG" sz="3200" dirty="0"/>
              <a:t>профилактичен </a:t>
            </a:r>
            <a:r>
              <a:rPr lang="bg-BG" sz="3200" dirty="0" smtClean="0"/>
              <a:t>преглед </a:t>
            </a:r>
          </a:p>
          <a:p>
            <a:pPr marL="0" indent="0">
              <a:buNone/>
            </a:pPr>
            <a:r>
              <a:rPr lang="bg-BG" sz="3200" dirty="0"/>
              <a:t> </a:t>
            </a:r>
            <a:r>
              <a:rPr lang="bg-BG" sz="3200" dirty="0" smtClean="0"/>
              <a:t>      /Може да де извърши и отчете , но не се заплаща/</a:t>
            </a:r>
          </a:p>
          <a:p>
            <a:pPr marL="0" indent="0">
              <a:buNone/>
            </a:pPr>
            <a:endParaRPr lang="bg-BG" sz="3200" dirty="0" smtClean="0"/>
          </a:p>
          <a:p>
            <a:pPr>
              <a:buFontTx/>
              <a:buChar char="-"/>
            </a:pPr>
            <a:r>
              <a:rPr lang="bg-BG" sz="3200" dirty="0" smtClean="0"/>
              <a:t>Остава </a:t>
            </a:r>
            <a:r>
              <a:rPr lang="bg-BG" sz="3200" dirty="0"/>
              <a:t>задължението за </a:t>
            </a:r>
            <a:r>
              <a:rPr lang="bg-BG" sz="3200" b="1" dirty="0"/>
              <a:t>попълване </a:t>
            </a:r>
            <a:r>
              <a:rPr lang="bg-BG" sz="3200" b="1" dirty="0" smtClean="0"/>
              <a:t>и отчитане на </a:t>
            </a:r>
            <a:r>
              <a:rPr lang="bg-BG" sz="3200" b="1" dirty="0"/>
              <a:t>карта за </a:t>
            </a:r>
            <a:r>
              <a:rPr lang="bg-BG" sz="3200" b="1" dirty="0" smtClean="0"/>
              <a:t>рискови групи </a:t>
            </a:r>
            <a:r>
              <a:rPr lang="bg-BG" sz="3200" b="1" dirty="0"/>
              <a:t>/без </a:t>
            </a:r>
            <a:r>
              <a:rPr lang="bg-BG" sz="3200" b="1" dirty="0" smtClean="0"/>
              <a:t>разпечатване/ както и до сега </a:t>
            </a:r>
          </a:p>
          <a:p>
            <a:pPr>
              <a:buFontTx/>
              <a:buChar char="-"/>
            </a:pPr>
            <a:endParaRPr lang="bg-BG" sz="3200" dirty="0" smtClean="0"/>
          </a:p>
          <a:p>
            <a:pPr marL="0" indent="0">
              <a:buNone/>
            </a:pPr>
            <a:r>
              <a:rPr lang="bg-BG" sz="3200" dirty="0"/>
              <a:t>-</a:t>
            </a:r>
            <a:r>
              <a:rPr lang="bg-BG" sz="3200" dirty="0" smtClean="0"/>
              <a:t> Формират се  </a:t>
            </a:r>
            <a:r>
              <a:rPr lang="bg-BG" sz="3200" b="1" dirty="0" smtClean="0">
                <a:solidFill>
                  <a:srgbClr val="FF0000"/>
                </a:solidFill>
              </a:rPr>
              <a:t>задължително рискови </a:t>
            </a:r>
            <a:r>
              <a:rPr lang="bg-BG" sz="3200" b="1" dirty="0">
                <a:solidFill>
                  <a:srgbClr val="FF0000"/>
                </a:solidFill>
              </a:rPr>
              <a:t>групи</a:t>
            </a:r>
            <a:r>
              <a:rPr lang="bg-BG" sz="3200" dirty="0"/>
              <a:t>.</a:t>
            </a:r>
            <a:endParaRPr lang="en-US" sz="32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939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dirty="0"/>
              <a:t>Промени в </a:t>
            </a:r>
            <a:r>
              <a:rPr lang="bg-BG" dirty="0" smtClean="0"/>
              <a:t> пакета </a:t>
            </a:r>
            <a:r>
              <a:rPr lang="bg-BG" dirty="0"/>
              <a:t>здравни дейности, гарантиран от бюджета на НЗОК </a:t>
            </a:r>
            <a:r>
              <a:rPr lang="bg-BG" dirty="0" smtClean="0"/>
              <a:t>(Наредба </a:t>
            </a:r>
            <a:r>
              <a:rPr lang="bg-BG" dirty="0"/>
              <a:t>3)</a:t>
            </a:r>
            <a:r>
              <a:rPr lang="en-US" dirty="0"/>
              <a:t/>
            </a:r>
            <a:br>
              <a:rPr lang="en-US" dirty="0"/>
            </a:br>
            <a:r>
              <a:rPr lang="bg-BG" dirty="0" smtClean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429555"/>
            <a:ext cx="10515600" cy="5074276"/>
          </a:xfrm>
        </p:spPr>
        <p:txBody>
          <a:bodyPr>
            <a:normAutofit/>
          </a:bodyPr>
          <a:lstStyle/>
          <a:p>
            <a:r>
              <a:rPr lang="en-US" dirty="0"/>
              <a:t>В т. VІ „</a:t>
            </a:r>
            <a:r>
              <a:rPr lang="en-US" dirty="0" err="1"/>
              <a:t>Диагностично-лечебна</a:t>
            </a:r>
            <a:r>
              <a:rPr lang="en-US" dirty="0"/>
              <a:t> </a:t>
            </a:r>
            <a:r>
              <a:rPr lang="en-US" dirty="0" err="1"/>
              <a:t>дейност</a:t>
            </a:r>
            <a:r>
              <a:rPr lang="en-US" dirty="0"/>
              <a:t>“, в </a:t>
            </a:r>
            <a:r>
              <a:rPr lang="en-US" dirty="0" err="1"/>
              <a:t>таблицата</a:t>
            </a:r>
            <a:r>
              <a:rPr lang="en-US" dirty="0"/>
              <a:t> </a:t>
            </a:r>
            <a:r>
              <a:rPr lang="en-US" dirty="0" err="1"/>
              <a:t>ред</a:t>
            </a:r>
            <a:r>
              <a:rPr lang="en-US" dirty="0"/>
              <a:t> „</a:t>
            </a:r>
            <a:r>
              <a:rPr lang="en-US" dirty="0" err="1"/>
              <a:t>Осигуряване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свободна</a:t>
            </a:r>
            <a:r>
              <a:rPr lang="en-US" dirty="0"/>
              <a:t> </a:t>
            </a:r>
            <a:r>
              <a:rPr lang="en-US" dirty="0" err="1"/>
              <a:t>проходимост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горните</a:t>
            </a:r>
            <a:r>
              <a:rPr lang="en-US" dirty="0"/>
              <a:t> </a:t>
            </a:r>
            <a:r>
              <a:rPr lang="en-US" dirty="0" err="1"/>
              <a:t>дихателни</a:t>
            </a:r>
            <a:r>
              <a:rPr lang="en-US" dirty="0"/>
              <a:t> </a:t>
            </a:r>
            <a:r>
              <a:rPr lang="en-US" dirty="0" err="1"/>
              <a:t>пътища</a:t>
            </a:r>
            <a:r>
              <a:rPr lang="en-US" dirty="0"/>
              <a:t>“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изменя</a:t>
            </a:r>
            <a:r>
              <a:rPr lang="en-US" dirty="0"/>
              <a:t> </a:t>
            </a:r>
            <a:r>
              <a:rPr lang="en-US" dirty="0" err="1"/>
              <a:t>така</a:t>
            </a:r>
            <a:r>
              <a:rPr lang="en-US" dirty="0"/>
              <a:t>:</a:t>
            </a:r>
          </a:p>
          <a:p>
            <a:r>
              <a:rPr lang="en-US" dirty="0"/>
              <a:t>„</a:t>
            </a:r>
            <a:r>
              <a:rPr lang="en-US" dirty="0" err="1"/>
              <a:t>Осигуряване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свободна</a:t>
            </a:r>
            <a:r>
              <a:rPr lang="en-US" dirty="0"/>
              <a:t> </a:t>
            </a:r>
            <a:r>
              <a:rPr lang="en-US" dirty="0" err="1"/>
              <a:t>проходимост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горните</a:t>
            </a:r>
            <a:r>
              <a:rPr lang="en-US" dirty="0"/>
              <a:t> </a:t>
            </a:r>
            <a:r>
              <a:rPr lang="en-US" dirty="0" err="1"/>
              <a:t>дихателни</a:t>
            </a:r>
            <a:r>
              <a:rPr lang="en-US" dirty="0"/>
              <a:t> </a:t>
            </a:r>
            <a:r>
              <a:rPr lang="en-US" dirty="0" err="1"/>
              <a:t>пътища</a:t>
            </a:r>
            <a:r>
              <a:rPr lang="en-US" dirty="0"/>
              <a:t> (с </a:t>
            </a:r>
            <a:r>
              <a:rPr lang="en-US" dirty="0" err="1"/>
              <a:t>приетите</a:t>
            </a:r>
            <a:r>
              <a:rPr lang="en-US" dirty="0"/>
              <a:t> в </a:t>
            </a:r>
            <a:r>
              <a:rPr lang="en-US" dirty="0" err="1" smtClean="0"/>
              <a:t>медицинската</a:t>
            </a:r>
            <a:r>
              <a:rPr lang="bg-BG" dirty="0"/>
              <a:t> </a:t>
            </a:r>
            <a:r>
              <a:rPr lang="en-US" dirty="0" err="1" smtClean="0"/>
              <a:t>практика</a:t>
            </a:r>
            <a:r>
              <a:rPr lang="en-US" dirty="0" smtClean="0"/>
              <a:t> </a:t>
            </a:r>
            <a:r>
              <a:rPr lang="en-US" dirty="0" err="1"/>
              <a:t>прийоми</a:t>
            </a:r>
            <a:r>
              <a:rPr lang="en-US" dirty="0"/>
              <a:t>, в </a:t>
            </a:r>
            <a:r>
              <a:rPr lang="en-US" dirty="0" err="1"/>
              <a:t>т.ч</a:t>
            </a:r>
            <a:r>
              <a:rPr lang="en-US" dirty="0"/>
              <a:t>. </a:t>
            </a:r>
            <a:r>
              <a:rPr lang="en-US" b="1" dirty="0" err="1">
                <a:solidFill>
                  <a:srgbClr val="FF0000"/>
                </a:solidFill>
              </a:rPr>
              <a:t>поставяне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на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въздуховод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или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трахеална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пункция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при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необходимост</a:t>
            </a:r>
            <a:r>
              <a:rPr lang="en-US" b="1" dirty="0">
                <a:solidFill>
                  <a:srgbClr val="FF0000"/>
                </a:solidFill>
              </a:rPr>
              <a:t>/</a:t>
            </a:r>
            <a:r>
              <a:rPr lang="en-US" b="1" dirty="0" err="1">
                <a:solidFill>
                  <a:srgbClr val="FF0000"/>
                </a:solidFill>
              </a:rPr>
              <a:t>възможност</a:t>
            </a:r>
            <a:r>
              <a:rPr lang="en-US" dirty="0"/>
              <a:t>).“</a:t>
            </a:r>
          </a:p>
          <a:p>
            <a:endParaRPr lang="en-US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9876" y="4459846"/>
            <a:ext cx="3657600" cy="2398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6789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dirty="0" smtClean="0"/>
              <a:t>Ново при проверки: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326525"/>
            <a:ext cx="10515600" cy="517730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bg-BG" sz="3600" dirty="0"/>
              <a:t>Длъжни сме да предоставяме на РЗОК по </a:t>
            </a:r>
            <a:r>
              <a:rPr lang="bg-BG" sz="3600" b="1" dirty="0">
                <a:solidFill>
                  <a:srgbClr val="FF0000"/>
                </a:solidFill>
              </a:rPr>
              <a:t>време на проверки достъп до всички помещения, както и исканите от тях описи, справки, сведения, декларации, обяснения, рекапитулации и други документи и информация, както и да оказваме съдействие при изпълнението на служебните им задължения</a:t>
            </a:r>
            <a:r>
              <a:rPr lang="bg-BG" b="1" dirty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bg-BG" i="1" dirty="0"/>
              <a:t>§ 85. В чл. 382 се създават ал. 3 и 4 със следното съдържание:</a:t>
            </a:r>
            <a:endParaRPr lang="en-US" dirty="0"/>
          </a:p>
          <a:p>
            <a:r>
              <a:rPr lang="bg-BG" i="1" dirty="0"/>
              <a:t>„(3) Изпълнителите на медицинска помощ са длъжни да осигурят достъп на длъжностните лица по чл. 72, ал. 2 от ЗЗО до помещенията, в които се изпълнява дейността по сключения договор, съответно се съхраняват документи, лекарствени продукти, диетични храни за специални медицински цели, медицински изделия и/или високоспециализирани уреди/апарати за индивидуална употреба и помощни средства, приспособления и съоръжения за хората с увреждания при спазване на здравните изисквания.</a:t>
            </a:r>
            <a:endParaRPr lang="en-US" dirty="0"/>
          </a:p>
          <a:p>
            <a:r>
              <a:rPr lang="bg-BG" i="1" dirty="0"/>
              <a:t>(4) Лицата по ал. 3 са длъжни да представят на длъжностните лица по чл. 72, ал. 2 от ЗЗО исканите от тях описи, справки, сведения, декларации, обяснения, рекапитулации и други документи и информация, както и да оказват съдействие при изпълнението на служебните им задължения.“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80201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dirty="0" smtClean="0"/>
              <a:t>Арбитраж: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1314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bg-BG" dirty="0"/>
              <a:t>Срокът за разглеждане на спорове в арбитражната комисия се променя </a:t>
            </a:r>
            <a:r>
              <a:rPr lang="bg-BG" b="1" dirty="0">
                <a:solidFill>
                  <a:srgbClr val="FF0000"/>
                </a:solidFill>
              </a:rPr>
              <a:t>от 1 месец на 2 седмици</a:t>
            </a:r>
            <a:r>
              <a:rPr lang="bg-BG" dirty="0"/>
              <a:t>. </a:t>
            </a:r>
            <a:endParaRPr lang="bg-BG" dirty="0" smtClean="0"/>
          </a:p>
          <a:p>
            <a:pPr lvl="0"/>
            <a:r>
              <a:rPr lang="bg-BG" dirty="0" smtClean="0"/>
              <a:t> </a:t>
            </a:r>
            <a:r>
              <a:rPr lang="bg-BG" dirty="0"/>
              <a:t>Арбитражът не е задължителен, ако не е сформирана арбитражна комисия, и директорът на РЗОК може да наложи санкция и без арбитраж.  </a:t>
            </a:r>
            <a:endParaRPr lang="en-US" dirty="0"/>
          </a:p>
          <a:p>
            <a:r>
              <a:rPr lang="bg-BG" i="1" dirty="0"/>
              <a:t>§ 89. В чл. 409 се правят следните изменения и допълнения:</a:t>
            </a:r>
            <a:endParaRPr lang="en-US" dirty="0"/>
          </a:p>
          <a:p>
            <a:r>
              <a:rPr lang="bg-BG" i="1" dirty="0"/>
              <a:t>1. В ал.2, думата „едномесечен“ се заменя с „двуседмичен“.</a:t>
            </a:r>
            <a:endParaRPr lang="en-US" dirty="0"/>
          </a:p>
          <a:p>
            <a:r>
              <a:rPr lang="bg-BG" i="1" dirty="0"/>
              <a:t>2. Създава се ал. 3 със следното съдържание:</a:t>
            </a:r>
            <a:endParaRPr lang="en-US" dirty="0"/>
          </a:p>
          <a:p>
            <a:r>
              <a:rPr lang="bg-BG" i="1" dirty="0"/>
              <a:t>„(3) Арбитражът не е задължителен, освен ако арбитражната комисия не се е сформирала при условията на чл. 75, ал. 5 от ЗЗО в двуседмичен срок от писмената покана на директора на съответната РЗОК до </a:t>
            </a:r>
            <a:r>
              <a:rPr lang="bg-BG" b="1" i="1" dirty="0">
                <a:solidFill>
                  <a:srgbClr val="FF0000"/>
                </a:solidFill>
              </a:rPr>
              <a:t>съответните лица и организации.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48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dirty="0" smtClean="0"/>
              <a:t>Арбитраж:</a:t>
            </a: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13143"/>
          </a:xfrm>
        </p:spPr>
        <p:txBody>
          <a:bodyPr>
            <a:normAutofit/>
          </a:bodyPr>
          <a:lstStyle/>
          <a:p>
            <a:r>
              <a:rPr lang="bg-BG" i="1" dirty="0"/>
              <a:t>§ 90. В чл. 418 се правят следните изменения и допълнения:</a:t>
            </a:r>
            <a:endParaRPr lang="en-US" dirty="0"/>
          </a:p>
          <a:p>
            <a:r>
              <a:rPr lang="bg-BG" i="1" dirty="0"/>
              <a:t>2. Създава се ал. 5 със следното съдържание:</a:t>
            </a:r>
            <a:endParaRPr lang="en-US" dirty="0"/>
          </a:p>
          <a:p>
            <a:r>
              <a:rPr lang="bg-BG" i="1" dirty="0"/>
              <a:t>„(5) В случай, че </a:t>
            </a:r>
            <a:r>
              <a:rPr lang="bg-BG" b="1" i="1" dirty="0">
                <a:solidFill>
                  <a:srgbClr val="FF0000"/>
                </a:solidFill>
              </a:rPr>
              <a:t>съответните РК на БЛС </a:t>
            </a:r>
            <a:r>
              <a:rPr lang="bg-BG" i="1" dirty="0"/>
              <a:t>не са посочили свои представители в сроковете по чл. 75, ал. 6 от ЗЗО за създаване на арбитражна комисия, управителят на НЗОК, съответно директорът на РЗОК, издава мотивирана заповед, с която може да наложи санкциите, без да е необходимо становището по чл. 74, ал. 4 от ЗЗО да бъде разглеждано от такава комисия.”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0650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37882" y="231819"/>
            <a:ext cx="11449318" cy="6413679"/>
          </a:xfrm>
        </p:spPr>
        <p:txBody>
          <a:bodyPr>
            <a:normAutofit/>
          </a:bodyPr>
          <a:lstStyle/>
          <a:p>
            <a:r>
              <a:rPr lang="en-US" b="1" dirty="0"/>
              <a:t>§ 103</a:t>
            </a:r>
            <a:r>
              <a:rPr lang="en-US" dirty="0"/>
              <a:t>. (1) </a:t>
            </a:r>
            <a:r>
              <a:rPr lang="en-US" dirty="0" err="1"/>
              <a:t>Договорите</a:t>
            </a:r>
            <a:r>
              <a:rPr lang="en-US" dirty="0"/>
              <a:t> с </a:t>
            </a:r>
            <a:r>
              <a:rPr lang="en-US" dirty="0" err="1"/>
              <a:t>изпълнители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извънболнична</a:t>
            </a:r>
            <a:r>
              <a:rPr lang="en-US" dirty="0"/>
              <a:t> </a:t>
            </a:r>
            <a:r>
              <a:rPr lang="en-US" dirty="0" err="1"/>
              <a:t>медицинска</a:t>
            </a:r>
            <a:r>
              <a:rPr lang="en-US" dirty="0"/>
              <a:t> </a:t>
            </a:r>
            <a:r>
              <a:rPr lang="en-US" dirty="0" err="1"/>
              <a:t>помощ</a:t>
            </a:r>
            <a:r>
              <a:rPr lang="en-US" dirty="0"/>
              <a:t> </a:t>
            </a:r>
            <a:r>
              <a:rPr lang="en-US" dirty="0" err="1"/>
              <a:t>влизат</a:t>
            </a:r>
            <a:r>
              <a:rPr lang="en-US" dirty="0"/>
              <a:t> в </a:t>
            </a:r>
            <a:r>
              <a:rPr lang="en-US" dirty="0" err="1"/>
              <a:t>сила</a:t>
            </a:r>
            <a:r>
              <a:rPr lang="en-US" dirty="0"/>
              <a:t>, </a:t>
            </a:r>
            <a:r>
              <a:rPr lang="en-US" dirty="0" err="1"/>
              <a:t>както</a:t>
            </a:r>
            <a:r>
              <a:rPr lang="en-US" dirty="0"/>
              <a:t> </a:t>
            </a:r>
            <a:r>
              <a:rPr lang="en-US" dirty="0" err="1"/>
              <a:t>следва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1. </a:t>
            </a:r>
            <a:r>
              <a:rPr lang="en-US" b="1" dirty="0" err="1"/>
              <a:t>от</a:t>
            </a:r>
            <a:r>
              <a:rPr lang="en-US" b="1" dirty="0"/>
              <a:t> 1 </a:t>
            </a:r>
            <a:r>
              <a:rPr lang="en-US" b="1" dirty="0" err="1"/>
              <a:t>януари</a:t>
            </a:r>
            <a:r>
              <a:rPr lang="en-US" b="1" dirty="0"/>
              <a:t> 2019 </a:t>
            </a:r>
            <a:r>
              <a:rPr lang="en-US" dirty="0"/>
              <a:t>г. –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изпълнителите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ПИМП;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64408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37882" y="231819"/>
            <a:ext cx="11449318" cy="641367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4529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37882" y="231819"/>
            <a:ext cx="11449318" cy="641367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710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37882" y="231819"/>
            <a:ext cx="11449318" cy="641367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4097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37882" y="231819"/>
            <a:ext cx="11449318" cy="641367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0233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37882" y="231819"/>
            <a:ext cx="11449318" cy="641367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448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Профилактичните </a:t>
            </a: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прегледи над 18г.: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171976"/>
            <a:ext cx="10515600" cy="56860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§ 15. В чл. 137 ал. 2, 3 и 4 се изменят </a:t>
            </a:r>
            <a:r>
              <a:rPr lang="ru-RU" dirty="0" err="1" smtClean="0"/>
              <a:t>така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r>
              <a:rPr lang="ru-RU" dirty="0" smtClean="0"/>
              <a:t>„(2) </a:t>
            </a:r>
            <a:r>
              <a:rPr lang="ru-RU" dirty="0" err="1" smtClean="0"/>
              <a:t>Профилактичният</a:t>
            </a:r>
            <a:r>
              <a:rPr lang="ru-RU" dirty="0" smtClean="0"/>
              <a:t> </a:t>
            </a:r>
            <a:r>
              <a:rPr lang="ru-RU" dirty="0" err="1" smtClean="0"/>
              <a:t>преглед</a:t>
            </a:r>
            <a:r>
              <a:rPr lang="ru-RU" dirty="0" smtClean="0"/>
              <a:t> по ал. 1, т. 1, </a:t>
            </a:r>
            <a:r>
              <a:rPr lang="ru-RU" dirty="0" err="1" smtClean="0"/>
              <a:t>извършен</a:t>
            </a:r>
            <a:r>
              <a:rPr lang="ru-RU" dirty="0" smtClean="0"/>
              <a:t> от ОПЛ, се </a:t>
            </a:r>
            <a:r>
              <a:rPr lang="ru-RU" dirty="0" err="1" smtClean="0"/>
              <a:t>отразява</a:t>
            </a:r>
            <a:r>
              <a:rPr lang="ru-RU" dirty="0" smtClean="0"/>
              <a:t> в </a:t>
            </a:r>
            <a:r>
              <a:rPr lang="ru-RU" dirty="0" err="1" smtClean="0"/>
              <a:t>амбулаторен</a:t>
            </a:r>
            <a:r>
              <a:rPr lang="ru-RU" dirty="0" smtClean="0"/>
              <a:t> лист, в </a:t>
            </a:r>
            <a:r>
              <a:rPr lang="ru-RU" dirty="0" err="1" smtClean="0"/>
              <a:t>който</a:t>
            </a:r>
            <a:r>
              <a:rPr lang="ru-RU" dirty="0" smtClean="0"/>
              <a:t> се </a:t>
            </a:r>
            <a:r>
              <a:rPr lang="ru-RU" dirty="0" err="1" smtClean="0"/>
              <a:t>посочва</a:t>
            </a:r>
            <a:r>
              <a:rPr lang="ru-RU" dirty="0" smtClean="0"/>
              <a:t> МКБ </a:t>
            </a:r>
            <a:r>
              <a:rPr lang="ru-RU" dirty="0" err="1" smtClean="0"/>
              <a:t>кодът</a:t>
            </a:r>
            <a:r>
              <a:rPr lang="ru-RU" dirty="0" smtClean="0"/>
              <a:t> за профилактика. В </a:t>
            </a:r>
            <a:r>
              <a:rPr lang="ru-RU" dirty="0" err="1" smtClean="0"/>
              <a:t>тези</a:t>
            </a:r>
            <a:r>
              <a:rPr lang="ru-RU" dirty="0" smtClean="0"/>
              <a:t> случаи ОПЛ </a:t>
            </a:r>
            <a:r>
              <a:rPr lang="ru-RU" dirty="0" err="1" smtClean="0"/>
              <a:t>попълва</a:t>
            </a:r>
            <a:r>
              <a:rPr lang="ru-RU" dirty="0" smtClean="0"/>
              <a:t> „Карта за оценка на </a:t>
            </a:r>
            <a:r>
              <a:rPr lang="ru-RU" dirty="0" err="1" smtClean="0"/>
              <a:t>рисковите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 за развитие на </a:t>
            </a:r>
            <a:r>
              <a:rPr lang="ru-RU" dirty="0" err="1" smtClean="0"/>
              <a:t>заболяване</a:t>
            </a:r>
            <a:r>
              <a:rPr lang="ru-RU" dirty="0" smtClean="0"/>
              <a:t>“, включена в </a:t>
            </a:r>
            <a:r>
              <a:rPr lang="ru-RU" dirty="0" err="1" smtClean="0"/>
              <a:t>медицинския</a:t>
            </a:r>
            <a:r>
              <a:rPr lang="ru-RU" dirty="0" smtClean="0"/>
              <a:t> </a:t>
            </a:r>
            <a:r>
              <a:rPr lang="ru-RU" dirty="0" err="1" smtClean="0"/>
              <a:t>софтуер</a:t>
            </a:r>
            <a:r>
              <a:rPr lang="ru-RU" dirty="0" smtClean="0"/>
              <a:t> на лекаря, </a:t>
            </a:r>
            <a:r>
              <a:rPr lang="ru-RU" dirty="0" err="1" smtClean="0"/>
              <a:t>осъществил</a:t>
            </a:r>
            <a:r>
              <a:rPr lang="ru-RU" dirty="0" smtClean="0"/>
              <a:t> </a:t>
            </a:r>
            <a:r>
              <a:rPr lang="ru-RU" dirty="0" err="1" smtClean="0"/>
              <a:t>прегледа</a:t>
            </a:r>
            <a:r>
              <a:rPr lang="ru-RU" dirty="0" smtClean="0"/>
              <a:t>, </a:t>
            </a:r>
            <a:r>
              <a:rPr lang="ru-RU" dirty="0" err="1" smtClean="0"/>
              <a:t>изготвена</a:t>
            </a:r>
            <a:r>
              <a:rPr lang="ru-RU" dirty="0" smtClean="0"/>
              <a:t> по образец </a:t>
            </a:r>
            <a:r>
              <a:rPr lang="ru-RU" dirty="0" err="1" smtClean="0"/>
              <a:t>съгласно</a:t>
            </a:r>
            <a:r>
              <a:rPr lang="ru-RU" dirty="0" smtClean="0"/>
              <a:t> приложение № 4 </a:t>
            </a:r>
            <a:r>
              <a:rPr lang="ru-RU" dirty="0" err="1" smtClean="0"/>
              <a:t>към</a:t>
            </a:r>
            <a:r>
              <a:rPr lang="ru-RU" dirty="0" smtClean="0"/>
              <a:t> </a:t>
            </a:r>
            <a:r>
              <a:rPr lang="ru-RU" dirty="0" err="1" smtClean="0"/>
              <a:t>Наредба</a:t>
            </a:r>
            <a:r>
              <a:rPr lang="ru-RU" dirty="0" smtClean="0"/>
              <a:t> № 8 от 2016 г. и приложение № 2а, с цел </a:t>
            </a:r>
            <a:r>
              <a:rPr lang="ru-RU" dirty="0" err="1" smtClean="0"/>
              <a:t>формиране</a:t>
            </a:r>
            <a:r>
              <a:rPr lang="ru-RU" dirty="0" smtClean="0"/>
              <a:t> на </a:t>
            </a:r>
            <a:r>
              <a:rPr lang="ru-RU" dirty="0" err="1" smtClean="0"/>
              <a:t>групи</a:t>
            </a:r>
            <a:r>
              <a:rPr lang="ru-RU" dirty="0" smtClean="0"/>
              <a:t> от лица с </a:t>
            </a:r>
            <a:r>
              <a:rPr lang="ru-RU" dirty="0" err="1" smtClean="0"/>
              <a:t>рискови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 за развитие на </a:t>
            </a:r>
            <a:r>
              <a:rPr lang="ru-RU" dirty="0" err="1" smtClean="0"/>
              <a:t>заболяване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(3) В случай че ЗОЛ </a:t>
            </a:r>
            <a:r>
              <a:rPr lang="ru-RU" dirty="0" err="1" smtClean="0"/>
              <a:t>са</a:t>
            </a:r>
            <a:r>
              <a:rPr lang="ru-RU" dirty="0" smtClean="0"/>
              <a:t> </a:t>
            </a:r>
            <a:r>
              <a:rPr lang="ru-RU" dirty="0" err="1" smtClean="0"/>
              <a:t>включени</a:t>
            </a:r>
            <a:r>
              <a:rPr lang="ru-RU" dirty="0" smtClean="0"/>
              <a:t> в </a:t>
            </a:r>
            <a:r>
              <a:rPr lang="ru-RU" dirty="0" err="1" smtClean="0"/>
              <a:t>групите</a:t>
            </a:r>
            <a:r>
              <a:rPr lang="ru-RU" dirty="0" smtClean="0"/>
              <a:t> от лица с </a:t>
            </a:r>
            <a:r>
              <a:rPr lang="ru-RU" dirty="0" err="1" smtClean="0"/>
              <a:t>рискови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 за развитие на </a:t>
            </a:r>
            <a:r>
              <a:rPr lang="ru-RU" dirty="0" err="1" smtClean="0"/>
              <a:t>заболяване</a:t>
            </a:r>
            <a:r>
              <a:rPr lang="ru-RU" dirty="0" smtClean="0"/>
              <a:t>, ОПЛ </a:t>
            </a:r>
            <a:r>
              <a:rPr lang="ru-RU" dirty="0" err="1" smtClean="0"/>
              <a:t>отразява</a:t>
            </a:r>
            <a:r>
              <a:rPr lang="ru-RU" dirty="0" smtClean="0"/>
              <a:t> в </a:t>
            </a:r>
            <a:r>
              <a:rPr lang="ru-RU" dirty="0" err="1" smtClean="0"/>
              <a:t>амбулаторния</a:t>
            </a:r>
            <a:r>
              <a:rPr lang="ru-RU" dirty="0" smtClean="0"/>
              <a:t> лист по ал. 2 и МКБ код на </a:t>
            </a:r>
            <a:r>
              <a:rPr lang="ru-RU" dirty="0" err="1" smtClean="0"/>
              <a:t>състоянието</a:t>
            </a:r>
            <a:r>
              <a:rPr lang="ru-RU" dirty="0" smtClean="0"/>
              <a:t> на лица с </a:t>
            </a:r>
            <a:r>
              <a:rPr lang="ru-RU" dirty="0" err="1" smtClean="0"/>
              <a:t>рискови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 за развитие на </a:t>
            </a:r>
            <a:r>
              <a:rPr lang="ru-RU" dirty="0" err="1" smtClean="0"/>
              <a:t>заболяване</a:t>
            </a:r>
            <a:r>
              <a:rPr lang="ru-RU" dirty="0" smtClean="0"/>
              <a:t>. В случай че ЗОЛ е включено в </a:t>
            </a:r>
            <a:r>
              <a:rPr lang="ru-RU" dirty="0" err="1" smtClean="0"/>
              <a:t>повече</a:t>
            </a:r>
            <a:r>
              <a:rPr lang="ru-RU" dirty="0" smtClean="0"/>
              <a:t> от </a:t>
            </a:r>
            <a:r>
              <a:rPr lang="ru-RU" dirty="0" err="1" smtClean="0"/>
              <a:t>една</a:t>
            </a:r>
            <a:r>
              <a:rPr lang="ru-RU" dirty="0" smtClean="0"/>
              <a:t> </a:t>
            </a:r>
            <a:r>
              <a:rPr lang="ru-RU" dirty="0" err="1" smtClean="0"/>
              <a:t>група</a:t>
            </a:r>
            <a:r>
              <a:rPr lang="ru-RU" dirty="0" smtClean="0"/>
              <a:t> с </a:t>
            </a:r>
            <a:r>
              <a:rPr lang="ru-RU" dirty="0" err="1" smtClean="0"/>
              <a:t>рискови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 за развитие на </a:t>
            </a:r>
            <a:r>
              <a:rPr lang="ru-RU" dirty="0" err="1" smtClean="0"/>
              <a:t>заболяване</a:t>
            </a:r>
            <a:r>
              <a:rPr lang="ru-RU" dirty="0" smtClean="0"/>
              <a:t>, </a:t>
            </a:r>
            <a:r>
              <a:rPr lang="ru-RU" b="1" dirty="0" smtClean="0">
                <a:solidFill>
                  <a:srgbClr val="FF0000"/>
                </a:solidFill>
              </a:rPr>
              <a:t>ОПЛ </a:t>
            </a:r>
            <a:r>
              <a:rPr lang="ru-RU" b="1" dirty="0" err="1" smtClean="0">
                <a:solidFill>
                  <a:srgbClr val="FF0000"/>
                </a:solidFill>
              </a:rPr>
              <a:t>отразява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всички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рискови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фактори</a:t>
            </a:r>
            <a:r>
              <a:rPr lang="ru-RU" b="1" dirty="0" smtClean="0">
                <a:solidFill>
                  <a:srgbClr val="FF0000"/>
                </a:solidFill>
              </a:rPr>
              <a:t> за </a:t>
            </a:r>
            <a:r>
              <a:rPr lang="ru-RU" b="1" dirty="0" err="1" smtClean="0">
                <a:solidFill>
                  <a:srgbClr val="FF0000"/>
                </a:solidFill>
              </a:rPr>
              <a:t>това</a:t>
            </a:r>
            <a:r>
              <a:rPr lang="ru-RU" b="1" dirty="0" smtClean="0">
                <a:solidFill>
                  <a:srgbClr val="FF0000"/>
                </a:solidFill>
              </a:rPr>
              <a:t> ЗОЛ в </a:t>
            </a:r>
            <a:r>
              <a:rPr lang="ru-RU" b="1" dirty="0" err="1" smtClean="0">
                <a:solidFill>
                  <a:srgbClr val="FF0000"/>
                </a:solidFill>
              </a:rPr>
              <a:t>амбулаторния</a:t>
            </a:r>
            <a:r>
              <a:rPr lang="ru-RU" b="1" dirty="0" smtClean="0">
                <a:solidFill>
                  <a:srgbClr val="FF0000"/>
                </a:solidFill>
              </a:rPr>
              <a:t> лист по ал. 2.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76767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37882" y="231819"/>
            <a:ext cx="11449318" cy="641367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808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37882" y="231819"/>
            <a:ext cx="11449318" cy="641367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95562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37882" y="231819"/>
            <a:ext cx="11449318" cy="641367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41556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437882" y="231819"/>
            <a:ext cx="11449318" cy="6413679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82074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34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Профилактичните </a:t>
            </a: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прегледи над 18г.: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bg-BG" b="1" dirty="0" smtClean="0">
                <a:solidFill>
                  <a:srgbClr val="FF0000"/>
                </a:solidFill>
              </a:rPr>
              <a:t>ВАЖНО!</a:t>
            </a:r>
          </a:p>
          <a:p>
            <a:r>
              <a:rPr lang="bg-BG" dirty="0" smtClean="0"/>
              <a:t>  </a:t>
            </a:r>
            <a:r>
              <a:rPr lang="bg-BG" u="sng" dirty="0"/>
              <a:t>ВСИЧКИ</a:t>
            </a:r>
            <a:r>
              <a:rPr lang="bg-BG" dirty="0"/>
              <a:t> кодове на рисковете /</a:t>
            </a:r>
            <a:r>
              <a:rPr lang="en-US" dirty="0"/>
              <a:t>Z</a:t>
            </a:r>
            <a:r>
              <a:rPr lang="bg-BG" dirty="0"/>
              <a:t>.</a:t>
            </a:r>
            <a:r>
              <a:rPr lang="bg-BG" dirty="0" err="1"/>
              <a:t>хх</a:t>
            </a:r>
            <a:r>
              <a:rPr lang="bg-BG" dirty="0"/>
              <a:t>/ трябва да бъдат вписани в амбулаторния лист за профилактичния преглед ,  </a:t>
            </a:r>
            <a:r>
              <a:rPr lang="bg-BG" dirty="0" smtClean="0"/>
              <a:t>                          като </a:t>
            </a:r>
            <a:r>
              <a:rPr lang="bg-BG" b="1" dirty="0">
                <a:solidFill>
                  <a:srgbClr val="FF0000"/>
                </a:solidFill>
              </a:rPr>
              <a:t>съпътстващ код </a:t>
            </a:r>
            <a:r>
              <a:rPr lang="bg-BG" dirty="0"/>
              <a:t>(тютюнопушене, затлъстяване, диабет, ССЗ, новообразувания на млечна жлеза, маточна шийка, простата, дебело черво</a:t>
            </a:r>
            <a:r>
              <a:rPr lang="bg-BG" dirty="0" smtClean="0"/>
              <a:t>).</a:t>
            </a:r>
          </a:p>
          <a:p>
            <a:pPr marL="0" indent="0">
              <a:buNone/>
            </a:pPr>
            <a:r>
              <a:rPr lang="bg-BG" dirty="0" smtClean="0"/>
              <a:t> </a:t>
            </a:r>
            <a:r>
              <a:rPr lang="bg-BG" dirty="0"/>
              <a:t>Кодовете на рисковете можете да видите в Приложение </a:t>
            </a:r>
            <a:r>
              <a:rPr lang="bg-BG" dirty="0" smtClean="0"/>
              <a:t>12а </a:t>
            </a:r>
            <a:r>
              <a:rPr lang="bg-BG" dirty="0"/>
              <a:t>към НРД 2018 </a:t>
            </a:r>
            <a:r>
              <a:rPr lang="bg-BG" dirty="0" smtClean="0"/>
              <a:t>година публикувано на сайта на сдружението.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242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Профилактичните </a:t>
            </a: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прегледи над 18г.: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5" name="Контейнер за съдържание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004552"/>
            <a:ext cx="10515600" cy="5705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259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Профилактичните </a:t>
            </a: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прегледи над 18г.: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bg-BG" dirty="0" smtClean="0"/>
              <a:t> </a:t>
            </a:r>
            <a:r>
              <a:rPr lang="bg-BG" u="sng" dirty="0" err="1" smtClean="0"/>
              <a:t>Невписването</a:t>
            </a:r>
            <a:r>
              <a:rPr lang="bg-BG" u="sng" dirty="0" smtClean="0"/>
              <a:t> </a:t>
            </a:r>
            <a:r>
              <a:rPr lang="bg-BG" u="sng" dirty="0"/>
              <a:t>на някой от </a:t>
            </a:r>
            <a:r>
              <a:rPr lang="bg-BG" b="1" u="sng" dirty="0"/>
              <a:t>кодовете на рисковете </a:t>
            </a:r>
            <a:r>
              <a:rPr lang="bg-BG" u="sng" dirty="0"/>
              <a:t>в </a:t>
            </a:r>
            <a:r>
              <a:rPr lang="bg-BG" u="sng" dirty="0" smtClean="0"/>
              <a:t>АЛ за ПП </a:t>
            </a:r>
            <a:r>
              <a:rPr lang="bg-BG" u="sng" dirty="0"/>
              <a:t>може да бъде основание не само за </a:t>
            </a:r>
            <a:r>
              <a:rPr lang="bg-BG" b="1" u="sng" dirty="0" err="1">
                <a:solidFill>
                  <a:srgbClr val="FF0000"/>
                </a:solidFill>
              </a:rPr>
              <a:t>незаплащане</a:t>
            </a:r>
            <a:r>
              <a:rPr lang="bg-BG" u="sng" dirty="0"/>
              <a:t> на извършената профилактична дейност, но и за </a:t>
            </a:r>
            <a:r>
              <a:rPr lang="bg-BG" b="1" u="sng" dirty="0">
                <a:solidFill>
                  <a:srgbClr val="FF0000"/>
                </a:solidFill>
              </a:rPr>
              <a:t>санкции</a:t>
            </a:r>
            <a:r>
              <a:rPr lang="bg-BG" u="sng" dirty="0"/>
              <a:t> по чл. 400  и чл.   406  от НРД</a:t>
            </a:r>
            <a:r>
              <a:rPr lang="bg-BG" dirty="0" smtClean="0"/>
              <a:t>.</a:t>
            </a:r>
          </a:p>
          <a:p>
            <a:r>
              <a:rPr lang="bg-BG" dirty="0" smtClean="0"/>
              <a:t> </a:t>
            </a:r>
            <a:r>
              <a:rPr lang="bg-BG" dirty="0"/>
              <a:t>В подписания </a:t>
            </a:r>
            <a:r>
              <a:rPr lang="bg-BG" dirty="0" smtClean="0"/>
              <a:t>„анекс“ към НРД, </a:t>
            </a:r>
            <a:r>
              <a:rPr lang="bg-BG" dirty="0" err="1" smtClean="0"/>
              <a:t>невписването</a:t>
            </a:r>
            <a:r>
              <a:rPr lang="bg-BG" dirty="0" smtClean="0"/>
              <a:t> </a:t>
            </a:r>
            <a:r>
              <a:rPr lang="bg-BG" dirty="0"/>
              <a:t>на някой от кодовете на рисковете </a:t>
            </a:r>
            <a:r>
              <a:rPr lang="bg-BG" b="1" dirty="0"/>
              <a:t>НЕ Е включено </a:t>
            </a:r>
            <a:r>
              <a:rPr lang="bg-BG" dirty="0"/>
              <a:t>в техническите и маловажните пропуски, а задължението да са вписани в АЛ е в условия и ред за оказване на медицинска помощ, за неспазването на което са предвидени санкции.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223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Контейнер за съдържание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52" y="669701"/>
            <a:ext cx="10766738" cy="5486400"/>
          </a:xfrm>
        </p:spPr>
      </p:pic>
    </p:spTree>
    <p:extLst>
      <p:ext uri="{BB962C8B-B14F-4D97-AF65-F5344CB8AC3E}">
        <p14:creationId xmlns:p14="http://schemas.microsoft.com/office/powerpoint/2010/main" val="2246975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Профилактичните </a:t>
            </a:r>
            <a:r>
              <a:rPr lang="bg-BG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прегледи над 18г.: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bg-BG" dirty="0"/>
              <a:t> </a:t>
            </a:r>
            <a:r>
              <a:rPr lang="bg-BG" dirty="0" smtClean="0"/>
              <a:t>                        </a:t>
            </a:r>
            <a:r>
              <a:rPr lang="bg-BG" u="sng" dirty="0" smtClean="0"/>
              <a:t> Санкции </a:t>
            </a:r>
            <a:r>
              <a:rPr lang="bg-BG" u="sng" dirty="0"/>
              <a:t>по чл. 400  и чл.   406  от </a:t>
            </a:r>
            <a:r>
              <a:rPr lang="bg-BG" u="sng" dirty="0" smtClean="0"/>
              <a:t>НРД 2018</a:t>
            </a:r>
            <a:r>
              <a:rPr lang="bg-BG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Чл. 400. (1) </a:t>
            </a:r>
            <a:r>
              <a:rPr lang="ru-RU" dirty="0" err="1" smtClean="0"/>
              <a:t>Когато</a:t>
            </a:r>
            <a:r>
              <a:rPr lang="ru-RU" dirty="0" smtClean="0"/>
              <a:t> </a:t>
            </a:r>
            <a:r>
              <a:rPr lang="ru-RU" dirty="0" err="1" smtClean="0"/>
              <a:t>изпълнител</a:t>
            </a:r>
            <a:r>
              <a:rPr lang="ru-RU" dirty="0" smtClean="0"/>
              <a:t> на </a:t>
            </a:r>
            <a:r>
              <a:rPr lang="ru-RU" dirty="0" err="1" smtClean="0"/>
              <a:t>извънболнична</a:t>
            </a:r>
            <a:r>
              <a:rPr lang="ru-RU" dirty="0" smtClean="0"/>
              <a:t> </a:t>
            </a:r>
            <a:r>
              <a:rPr lang="ru-RU" dirty="0" err="1" smtClean="0"/>
              <a:t>медицинска</a:t>
            </a:r>
            <a:r>
              <a:rPr lang="ru-RU" dirty="0" smtClean="0"/>
              <a:t> </a:t>
            </a:r>
            <a:r>
              <a:rPr lang="ru-RU" dirty="0" err="1" smtClean="0"/>
              <a:t>помощ</a:t>
            </a:r>
            <a:r>
              <a:rPr lang="ru-RU" dirty="0" smtClean="0"/>
              <a:t> </a:t>
            </a:r>
            <a:r>
              <a:rPr lang="ru-RU" dirty="0" err="1" smtClean="0"/>
              <a:t>наруши</a:t>
            </a:r>
            <a:r>
              <a:rPr lang="ru-RU" dirty="0" smtClean="0"/>
              <a:t> </a:t>
            </a:r>
            <a:r>
              <a:rPr lang="ru-RU" dirty="0" err="1" smtClean="0"/>
              <a:t>условията</a:t>
            </a:r>
            <a:r>
              <a:rPr lang="ru-RU" dirty="0" smtClean="0"/>
              <a:t> и </a:t>
            </a:r>
            <a:r>
              <a:rPr lang="ru-RU" dirty="0" err="1" smtClean="0"/>
              <a:t>реда</a:t>
            </a:r>
            <a:r>
              <a:rPr lang="ru-RU" dirty="0" smtClean="0"/>
              <a:t> за </a:t>
            </a:r>
            <a:r>
              <a:rPr lang="ru-RU" dirty="0" err="1" smtClean="0"/>
              <a:t>оказване</a:t>
            </a:r>
            <a:r>
              <a:rPr lang="ru-RU" dirty="0" smtClean="0"/>
              <a:t> на </a:t>
            </a:r>
            <a:r>
              <a:rPr lang="ru-RU" dirty="0" err="1" smtClean="0"/>
              <a:t>медицинска</a:t>
            </a:r>
            <a:r>
              <a:rPr lang="ru-RU" dirty="0" smtClean="0"/>
              <a:t> </a:t>
            </a:r>
            <a:r>
              <a:rPr lang="ru-RU" dirty="0" err="1" smtClean="0"/>
              <a:t>помощ</a:t>
            </a:r>
            <a:r>
              <a:rPr lang="ru-RU" dirty="0" smtClean="0"/>
              <a:t> по чл. 55, ал. 2, т. 2 от ЗЗО, </a:t>
            </a:r>
            <a:r>
              <a:rPr lang="ru-RU" dirty="0" err="1" smtClean="0"/>
              <a:t>определени</a:t>
            </a:r>
            <a:r>
              <a:rPr lang="ru-RU" dirty="0" smtClean="0"/>
              <a:t> в </a:t>
            </a:r>
            <a:r>
              <a:rPr lang="ru-RU" dirty="0" err="1" smtClean="0"/>
              <a:t>този</a:t>
            </a:r>
            <a:r>
              <a:rPr lang="ru-RU" dirty="0" smtClean="0"/>
              <a:t> НРД, </a:t>
            </a:r>
            <a:r>
              <a:rPr lang="ru-RU" dirty="0" err="1" smtClean="0"/>
              <a:t>управителят</a:t>
            </a:r>
            <a:r>
              <a:rPr lang="ru-RU" dirty="0" smtClean="0"/>
              <a:t> на НЗОК, </a:t>
            </a:r>
            <a:r>
              <a:rPr lang="ru-RU" dirty="0" err="1" smtClean="0"/>
              <a:t>съответно</a:t>
            </a:r>
            <a:r>
              <a:rPr lang="ru-RU" dirty="0" smtClean="0"/>
              <a:t> </a:t>
            </a:r>
            <a:r>
              <a:rPr lang="ru-RU" dirty="0" err="1" smtClean="0"/>
              <a:t>директорът</a:t>
            </a:r>
            <a:r>
              <a:rPr lang="ru-RU" dirty="0" smtClean="0"/>
              <a:t> на РЗОК, </a:t>
            </a:r>
            <a:r>
              <a:rPr lang="ru-RU" dirty="0" err="1" smtClean="0"/>
              <a:t>налага</a:t>
            </a:r>
            <a:r>
              <a:rPr lang="ru-RU" dirty="0" smtClean="0"/>
              <a:t> санкция „</a:t>
            </a:r>
            <a:r>
              <a:rPr lang="ru-RU" dirty="0" err="1" smtClean="0"/>
              <a:t>финансова</a:t>
            </a:r>
            <a:r>
              <a:rPr lang="ru-RU" dirty="0" smtClean="0"/>
              <a:t> неустойка“ </a:t>
            </a:r>
            <a:r>
              <a:rPr lang="ru-RU" b="1" dirty="0" smtClean="0"/>
              <a:t>в размер от 50 до 150 </a:t>
            </a:r>
            <a:r>
              <a:rPr lang="ru-RU" b="1" dirty="0" err="1" smtClean="0"/>
              <a:t>лв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Чл. 406. (1) </a:t>
            </a:r>
            <a:r>
              <a:rPr lang="ru-RU" dirty="0" err="1" smtClean="0"/>
              <a:t>Управителят</a:t>
            </a:r>
            <a:r>
              <a:rPr lang="ru-RU" dirty="0" smtClean="0"/>
              <a:t> на НЗОК, </a:t>
            </a:r>
            <a:r>
              <a:rPr lang="ru-RU" dirty="0" err="1" smtClean="0"/>
              <a:t>съответно</a:t>
            </a:r>
            <a:r>
              <a:rPr lang="ru-RU" dirty="0" smtClean="0"/>
              <a:t> </a:t>
            </a:r>
            <a:r>
              <a:rPr lang="ru-RU" dirty="0" err="1" smtClean="0"/>
              <a:t>директорът</a:t>
            </a:r>
            <a:r>
              <a:rPr lang="ru-RU" dirty="0" smtClean="0"/>
              <a:t> на РЗОК, </a:t>
            </a:r>
            <a:r>
              <a:rPr lang="ru-RU" dirty="0" err="1" smtClean="0"/>
              <a:t>налага</a:t>
            </a:r>
            <a:r>
              <a:rPr lang="ru-RU" dirty="0" smtClean="0"/>
              <a:t> санкция „</a:t>
            </a:r>
            <a:r>
              <a:rPr lang="ru-RU" dirty="0" err="1" smtClean="0"/>
              <a:t>финансова</a:t>
            </a:r>
            <a:r>
              <a:rPr lang="ru-RU" dirty="0" smtClean="0"/>
              <a:t> неустойка“ в </a:t>
            </a:r>
            <a:r>
              <a:rPr lang="ru-RU" b="1" dirty="0" smtClean="0"/>
              <a:t>размер от 50 до 100 </a:t>
            </a:r>
            <a:r>
              <a:rPr lang="ru-RU" b="1" dirty="0" err="1" smtClean="0"/>
              <a:t>лв</a:t>
            </a:r>
            <a:r>
              <a:rPr lang="ru-RU" dirty="0" smtClean="0"/>
              <a:t>., </a:t>
            </a:r>
            <a:r>
              <a:rPr lang="ru-RU" dirty="0" err="1" smtClean="0"/>
              <a:t>когато</a:t>
            </a:r>
            <a:r>
              <a:rPr lang="ru-RU" dirty="0" smtClean="0"/>
              <a:t> </a:t>
            </a:r>
            <a:r>
              <a:rPr lang="ru-RU" dirty="0" err="1" smtClean="0"/>
              <a:t>изпълнител</a:t>
            </a:r>
            <a:r>
              <a:rPr lang="ru-RU" dirty="0" smtClean="0"/>
              <a:t> на </a:t>
            </a:r>
            <a:r>
              <a:rPr lang="ru-RU" dirty="0" err="1" smtClean="0"/>
              <a:t>медицинска</a:t>
            </a:r>
            <a:r>
              <a:rPr lang="ru-RU" dirty="0" smtClean="0"/>
              <a:t> </a:t>
            </a:r>
            <a:r>
              <a:rPr lang="ru-RU" dirty="0" err="1" smtClean="0"/>
              <a:t>помощ</a:t>
            </a:r>
            <a:r>
              <a:rPr lang="ru-RU" dirty="0" smtClean="0"/>
              <a:t> е </a:t>
            </a:r>
            <a:r>
              <a:rPr lang="ru-RU" dirty="0" err="1" smtClean="0"/>
              <a:t>извършил</a:t>
            </a:r>
            <a:r>
              <a:rPr lang="ru-RU" dirty="0" smtClean="0"/>
              <a:t> </a:t>
            </a:r>
            <a:r>
              <a:rPr lang="ru-RU" dirty="0" err="1" smtClean="0"/>
              <a:t>някое</a:t>
            </a:r>
            <a:r>
              <a:rPr lang="ru-RU" dirty="0" smtClean="0"/>
              <a:t> от </a:t>
            </a:r>
            <a:r>
              <a:rPr lang="ru-RU" dirty="0" err="1" smtClean="0"/>
              <a:t>следните</a:t>
            </a:r>
            <a:r>
              <a:rPr lang="ru-RU" dirty="0" smtClean="0"/>
              <a:t> нарушения: </a:t>
            </a:r>
          </a:p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dirty="0" err="1" smtClean="0"/>
              <a:t>нарушаване</a:t>
            </a:r>
            <a:r>
              <a:rPr lang="ru-RU" dirty="0" smtClean="0"/>
              <a:t> на </a:t>
            </a:r>
            <a:r>
              <a:rPr lang="ru-RU" dirty="0" err="1" smtClean="0"/>
              <a:t>критериите</a:t>
            </a:r>
            <a:r>
              <a:rPr lang="ru-RU" dirty="0" smtClean="0"/>
              <a:t> за качество на </a:t>
            </a:r>
            <a:r>
              <a:rPr lang="ru-RU" dirty="0" err="1" smtClean="0"/>
              <a:t>медицинската</a:t>
            </a:r>
            <a:r>
              <a:rPr lang="ru-RU" dirty="0" smtClean="0"/>
              <a:t> </a:t>
            </a:r>
            <a:r>
              <a:rPr lang="ru-RU" dirty="0" err="1" smtClean="0"/>
              <a:t>помощ</a:t>
            </a:r>
            <a:r>
              <a:rPr lang="ru-RU" dirty="0" smtClean="0"/>
              <a:t>, </a:t>
            </a:r>
            <a:r>
              <a:rPr lang="ru-RU" dirty="0" err="1" smtClean="0"/>
              <a:t>регламентирани</a:t>
            </a:r>
            <a:r>
              <a:rPr lang="ru-RU" dirty="0" smtClean="0"/>
              <a:t> в </a:t>
            </a:r>
            <a:r>
              <a:rPr lang="ru-RU" dirty="0" err="1" smtClean="0"/>
              <a:t>този</a:t>
            </a:r>
            <a:r>
              <a:rPr lang="ru-RU" dirty="0" smtClean="0"/>
              <a:t> НРД; </a:t>
            </a:r>
            <a:endParaRPr lang="bg-BG" dirty="0" smtClean="0"/>
          </a:p>
          <a:p>
            <a:pPr marL="0" indent="0">
              <a:buNone/>
            </a:pPr>
            <a:endParaRPr lang="bg-BG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06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3017</Words>
  <Application>Microsoft Office PowerPoint</Application>
  <PresentationFormat>Широк екран</PresentationFormat>
  <Paragraphs>193</Paragraphs>
  <Slides>44</Slides>
  <Notes>0</Notes>
  <HiddenSlides>0</HiddenSlides>
  <MMClips>0</MMClips>
  <ScaleCrop>false</ScaleCrop>
  <HeadingPairs>
    <vt:vector size="8" baseType="variant">
      <vt:variant>
        <vt:lpstr>Използвани шрифтове</vt:lpstr>
      </vt:variant>
      <vt:variant>
        <vt:i4>5</vt:i4>
      </vt:variant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44</vt:i4>
      </vt:variant>
    </vt:vector>
  </HeadingPairs>
  <TitlesOfParts>
    <vt:vector size="51" baseType="lpstr">
      <vt:lpstr>Arial</vt:lpstr>
      <vt:lpstr>Calibri</vt:lpstr>
      <vt:lpstr>Calibri Light</vt:lpstr>
      <vt:lpstr>Tahoma</vt:lpstr>
      <vt:lpstr>Times New Roman</vt:lpstr>
      <vt:lpstr>Office тема</vt:lpstr>
      <vt:lpstr>Document</vt:lpstr>
      <vt:lpstr>Новите моменти в работата ни  въведени с Анекс към НРД  през 2019 година  д-р Георги Миндов,   актуализация към 11.03.2019</vt:lpstr>
      <vt:lpstr>„Анекса“ всъщност е  Договор № РД-НС-01-1-2  от 27 декември 2018 г. за изменение и допълнение на Националния рамков договор за медицинските дейности между Националната здравноосигурителна каса и Българския лекарски съюз за 2018 г. </vt:lpstr>
      <vt:lpstr>Профилактичните прегледи над 18г.: </vt:lpstr>
      <vt:lpstr>Профилактичните прегледи над 18г.: </vt:lpstr>
      <vt:lpstr>Профилактичните прегледи над 18г.: </vt:lpstr>
      <vt:lpstr>Профилактичните прегледи над 18г.: </vt:lpstr>
      <vt:lpstr>Профилактичните прегледи над 18г.: </vt:lpstr>
      <vt:lpstr>Презентация на PowerPoint</vt:lpstr>
      <vt:lpstr>Профилактичните прегледи над 18г.: </vt:lpstr>
      <vt:lpstr>Профилактичните прегледи над 18г.: </vt:lpstr>
      <vt:lpstr>Профилактичните прегледи над 18г.: </vt:lpstr>
      <vt:lpstr>Профилактичните прегледи над 18г.: </vt:lpstr>
      <vt:lpstr>Профилактичните прегледи над 18г.: </vt:lpstr>
      <vt:lpstr>Профилактичните прегледи над 18г.: </vt:lpstr>
      <vt:lpstr>Профилактичните прегледи над 18г.: </vt:lpstr>
      <vt:lpstr>Профилактичните прегледи над 18г.: </vt:lpstr>
      <vt:lpstr>Профилактичните прегледи над 18г.: </vt:lpstr>
      <vt:lpstr>Изисквания при изписване на рецептурните бланки: </vt:lpstr>
      <vt:lpstr>Изисквания при изписване на рецептурните бланки:</vt:lpstr>
      <vt:lpstr>Изисквания при изписване на рецептурните бланки:</vt:lpstr>
      <vt:lpstr>Дублиране на предписанията:</vt:lpstr>
      <vt:lpstr>Очаква се съвместно указание БЛС- НЗОК:</vt:lpstr>
      <vt:lpstr>Отделни рецептурни бланки при над 5 дни разлика в курса на лечение</vt:lpstr>
      <vt:lpstr> Съвместно указание НЗОК-БФС 7.12.2018:</vt:lpstr>
      <vt:lpstr>Отпада информирано съгласие за поставяне на препоръчителните ваксини </vt:lpstr>
      <vt:lpstr>Лабораторни изследвания: </vt:lpstr>
      <vt:lpstr>Лабораторни изследвания: </vt:lpstr>
      <vt:lpstr>Предхоспитализационните изследвания: </vt:lpstr>
      <vt:lpstr>Промени в  пакета здравни дейности, гарантиран от бюджета на НЗОК (Наредба 3) : </vt:lpstr>
      <vt:lpstr>Промени в  пакета здравни дейности, гарантиран от бюджета на НЗОК (Наредба 3) : </vt:lpstr>
      <vt:lpstr>Ново при проверки:</vt:lpstr>
      <vt:lpstr>Арбитраж:</vt:lpstr>
      <vt:lpstr>Арбитраж:</vt:lpstr>
      <vt:lpstr>§ 103. (1) Договорите с изпълнители на извънболнична медицинска помощ влизат в сила, както следва: 1. от 1 януари 2019 г. – за изпълнителите на ПИМП; 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Новите моменти в работата ни въведени с Анекс към НРД  2019 година</dc:title>
  <dc:creator>George Mindov</dc:creator>
  <cp:lastModifiedBy>George Mindov</cp:lastModifiedBy>
  <cp:revision>58</cp:revision>
  <dcterms:created xsi:type="dcterms:W3CDTF">2019-01-27T09:40:32Z</dcterms:created>
  <dcterms:modified xsi:type="dcterms:W3CDTF">2019-03-11T19:13:18Z</dcterms:modified>
</cp:coreProperties>
</file>